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Cairo" panose="020B0604020202020204" charset="-78"/>
      <p:regular r:id="rId37"/>
      <p:bold r:id="rId38"/>
    </p:embeddedFont>
    <p:embeddedFont>
      <p:font typeface="Calibri" panose="020F0502020204030204" pitchFamily="34" charset="0"/>
      <p:regular r:id="rId39"/>
      <p:bold r:id="rId40"/>
      <p:italic r:id="rId41"/>
      <p:boldItalic r:id="rId42"/>
    </p:embeddedFont>
    <p:embeddedFont>
      <p:font typeface="Questrial"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73A9B7-E5CC-4826-B7D7-A386FE2DA78A}">
  <a:tblStyle styleId="{D373A9B7-E5CC-4826-B7D7-A386FE2DA7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186641-3DE2-4B60-9900-71E5F5CF2685}" styleName="Table_1">
    <a:wholeTbl>
      <a:tcTxStyle b="off" i="off">
        <a:font>
          <a:latin typeface="Cairo"/>
          <a:ea typeface="Cairo"/>
          <a:cs typeface="Cairo"/>
        </a:font>
        <a:srgbClr val="00A082"/>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a:solidFill>
                  <a:schemeClr val="lt1"/>
                </a:solidFill>
                <a:latin typeface="Questrial"/>
                <a:ea typeface="Questrial"/>
                <a:cs typeface="Questrial"/>
                <a:sym typeface="Questrial"/>
              </a:rPr>
              <a:t>Virtual Internships started in 2018 after recognizing that the future of work was at our doorstep, and more students across the world would need to prepare for remote work experience as well as create a network of virtual connections to succeed. Students can work in 18 different career fields with companies spanning over 70 different countries. Throughout the past 2 years, VI has supported over 1800 students in accessing remote internship experiences.</a:t>
            </a:r>
            <a:endParaRPr sz="1500">
              <a:solidFill>
                <a:schemeClr val="lt1"/>
              </a:solidFill>
              <a:latin typeface="Questrial"/>
              <a:ea typeface="Questrial"/>
              <a:cs typeface="Questrial"/>
              <a:sym typeface="Questria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79d61df4d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79d61df4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79d61df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79d61df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79d61df4d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79d61df4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79d61df4d_0_4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79d61df4d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79d61df4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79d61df4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79d61df4d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79d61df4d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7cecc903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7cecc903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b79d61df4d_0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b79d61df4d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7962b920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7962b92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b7962b920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b7962b920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e4d0e41e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e4d0e41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79d61df4d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79d61df4d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b79d61df4d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b79d61df4d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b79d61df4d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b79d61df4d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b79d61df4d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b79d61df4d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b79d61df4d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b79d61df4d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b79d61df4d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b79d61df4d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b79d61df4d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b79d61df4d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b79d61df4d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b79d61df4d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b79d61df4d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b79d61df4d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JILLIAN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b7962b9207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b7962b920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JILLIAN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79d61df4d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79d61df4d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JILLIAN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b79d61df4d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b79d61df4d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JILLIAN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b79d61df4d_0_6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b79d61df4d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JILLIAN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b79d61df4d_0_6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b79d61df4d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JILLIAN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b79d61df4d_0_6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b79d61df4d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b79d61df4d_0_7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b79d61df4d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JILLIAN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7962b920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7962b92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RACHAEL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7962b920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7962b920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RACHAEL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7cecc9031_1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b7cecc9031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JILLIAN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7cecc9031_1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7cecc9031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RACHAEL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79d61df4d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79d61df4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79d61df4d_0_7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79d61df4d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JILLIAN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flipH="1">
            <a:off x="0" y="-14100"/>
            <a:ext cx="9144000" cy="5157600"/>
          </a:xfrm>
          <a:prstGeom prst="rtTriangle">
            <a:avLst/>
          </a:prstGeom>
          <a:solidFill>
            <a:srgbClr val="3AAFA9"/>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55" name="Google Shape;55;p13"/>
          <p:cNvSpPr/>
          <p:nvPr/>
        </p:nvSpPr>
        <p:spPr>
          <a:xfrm rot="10800000">
            <a:off x="5602200" y="-14100"/>
            <a:ext cx="3541800" cy="987900"/>
          </a:xfrm>
          <a:prstGeom prst="triangle">
            <a:avLst>
              <a:gd name="adj" fmla="val 50000"/>
            </a:avLst>
          </a:prstGeom>
          <a:solidFill>
            <a:srgbClr val="F5A118"/>
          </a:solidFill>
          <a:ln w="9525"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139375" y="264398"/>
            <a:ext cx="4811650" cy="1646000"/>
          </a:xfrm>
          <a:prstGeom prst="rect">
            <a:avLst/>
          </a:prstGeom>
          <a:noFill/>
          <a:ln>
            <a:noFill/>
          </a:ln>
        </p:spPr>
      </p:pic>
      <p:sp>
        <p:nvSpPr>
          <p:cNvPr id="57" name="Google Shape;57;p13"/>
          <p:cNvSpPr txBox="1"/>
          <p:nvPr/>
        </p:nvSpPr>
        <p:spPr>
          <a:xfrm>
            <a:off x="3968700" y="2571750"/>
            <a:ext cx="5175300" cy="2247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3000" b="1">
                <a:solidFill>
                  <a:srgbClr val="FFFFFF"/>
                </a:solidFill>
                <a:latin typeface="Questrial"/>
                <a:ea typeface="Questrial"/>
                <a:cs typeface="Questrial"/>
                <a:sym typeface="Questrial"/>
              </a:rPr>
              <a:t>Comparing the Experiential Learning Results for In-person versus Remote Internships</a:t>
            </a:r>
            <a:endParaRPr sz="3000" b="1">
              <a:solidFill>
                <a:srgbClr val="FFFFFF"/>
              </a:solidFill>
              <a:latin typeface="Questrial"/>
              <a:ea typeface="Questrial"/>
              <a:cs typeface="Questrial"/>
              <a:sym typeface="Questrial"/>
            </a:endParaRPr>
          </a:p>
          <a:p>
            <a:pPr marL="0" marR="0" lvl="0" indent="0" algn="ctr" rtl="0">
              <a:spcBef>
                <a:spcPts val="0"/>
              </a:spcBef>
              <a:spcAft>
                <a:spcPts val="0"/>
              </a:spcAft>
              <a:buClr>
                <a:schemeClr val="dk1"/>
              </a:buClr>
              <a:buSzPts val="1100"/>
              <a:buFont typeface="Arial"/>
              <a:buNone/>
            </a:pPr>
            <a:endParaRPr b="1">
              <a:solidFill>
                <a:srgbClr val="FFFFFF"/>
              </a:solidFill>
              <a:latin typeface="Questrial"/>
              <a:ea typeface="Questrial"/>
              <a:cs typeface="Questrial"/>
              <a:sym typeface="Questrial"/>
            </a:endParaRPr>
          </a:p>
          <a:p>
            <a:pPr marL="0" marR="0" lvl="0" indent="0" algn="ctr" rtl="0">
              <a:spcBef>
                <a:spcPts val="0"/>
              </a:spcBef>
              <a:spcAft>
                <a:spcPts val="0"/>
              </a:spcAft>
              <a:buClr>
                <a:schemeClr val="dk1"/>
              </a:buClr>
              <a:buSzPts val="1100"/>
              <a:buFont typeface="Arial"/>
              <a:buNone/>
            </a:pPr>
            <a:r>
              <a:rPr lang="en" sz="1600" b="1">
                <a:solidFill>
                  <a:srgbClr val="FFFFFF"/>
                </a:solidFill>
                <a:latin typeface="Questrial"/>
                <a:ea typeface="Questrial"/>
                <a:cs typeface="Questrial"/>
                <a:sym typeface="Questrial"/>
              </a:rPr>
              <a:t>OEB 2021  - Rachael Criso</a:t>
            </a:r>
            <a:endParaRPr sz="1600" b="1">
              <a:solidFill>
                <a:srgbClr val="FFFFFF"/>
              </a:solidFill>
              <a:latin typeface="Questrial"/>
              <a:ea typeface="Questrial"/>
              <a:cs typeface="Questrial"/>
              <a:sym typeface="Questrial"/>
            </a:endParaRPr>
          </a:p>
          <a:p>
            <a:pPr marL="0" lvl="0" indent="0" algn="l" rtl="0">
              <a:spcBef>
                <a:spcPts val="0"/>
              </a:spcBef>
              <a:spcAft>
                <a:spcPts val="0"/>
              </a:spcAft>
              <a:buNone/>
            </a:pP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2"/>
          <p:cNvPicPr preferRelativeResize="0"/>
          <p:nvPr/>
        </p:nvPicPr>
        <p:blipFill rotWithShape="1">
          <a:blip r:embed="rId3">
            <a:alphaModFix/>
          </a:blip>
          <a:srcRect t="15009"/>
          <a:stretch/>
        </p:blipFill>
        <p:spPr>
          <a:xfrm flipH="1">
            <a:off x="1031403" y="-27874"/>
            <a:ext cx="8112597" cy="5171370"/>
          </a:xfrm>
          <a:prstGeom prst="rect">
            <a:avLst/>
          </a:prstGeom>
          <a:noFill/>
          <a:ln>
            <a:noFill/>
          </a:ln>
        </p:spPr>
      </p:pic>
      <p:grpSp>
        <p:nvGrpSpPr>
          <p:cNvPr id="154" name="Google Shape;154;p22"/>
          <p:cNvGrpSpPr/>
          <p:nvPr/>
        </p:nvGrpSpPr>
        <p:grpSpPr>
          <a:xfrm>
            <a:off x="0" y="-27950"/>
            <a:ext cx="9144000" cy="5171375"/>
            <a:chOff x="0" y="-13950"/>
            <a:chExt cx="9144000" cy="5157450"/>
          </a:xfrm>
        </p:grpSpPr>
        <p:sp>
          <p:nvSpPr>
            <p:cNvPr id="155" name="Google Shape;155;p22"/>
            <p:cNvSpPr/>
            <p:nvPr/>
          </p:nvSpPr>
          <p:spPr>
            <a:xfrm rot="10800000" flipH="1">
              <a:off x="585450" y="2571900"/>
              <a:ext cx="8558400" cy="2571600"/>
            </a:xfrm>
            <a:prstGeom prst="rtTriangl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0" y="-13950"/>
              <a:ext cx="9144000" cy="2592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Google Shape;157;p22"/>
          <p:cNvPicPr preferRelativeResize="0"/>
          <p:nvPr/>
        </p:nvPicPr>
        <p:blipFill>
          <a:blip r:embed="rId4">
            <a:alphaModFix/>
          </a:blip>
          <a:stretch>
            <a:fillRect/>
          </a:stretch>
        </p:blipFill>
        <p:spPr>
          <a:xfrm>
            <a:off x="5818426" y="140875"/>
            <a:ext cx="2067147" cy="674722"/>
          </a:xfrm>
          <a:prstGeom prst="rect">
            <a:avLst/>
          </a:prstGeom>
          <a:noFill/>
          <a:ln>
            <a:noFill/>
          </a:ln>
        </p:spPr>
      </p:pic>
      <p:pic>
        <p:nvPicPr>
          <p:cNvPr id="158" name="Google Shape;158;p22"/>
          <p:cNvPicPr preferRelativeResize="0"/>
          <p:nvPr/>
        </p:nvPicPr>
        <p:blipFill>
          <a:blip r:embed="rId5">
            <a:alphaModFix/>
          </a:blip>
          <a:stretch>
            <a:fillRect/>
          </a:stretch>
        </p:blipFill>
        <p:spPr>
          <a:xfrm>
            <a:off x="1174575" y="140878"/>
            <a:ext cx="1972405" cy="674722"/>
          </a:xfrm>
          <a:prstGeom prst="rect">
            <a:avLst/>
          </a:prstGeom>
          <a:noFill/>
          <a:ln>
            <a:noFill/>
          </a:ln>
        </p:spPr>
      </p:pic>
      <p:graphicFrame>
        <p:nvGraphicFramePr>
          <p:cNvPr id="159" name="Google Shape;159;p22"/>
          <p:cNvGraphicFramePr/>
          <p:nvPr/>
        </p:nvGraphicFramePr>
        <p:xfrm>
          <a:off x="218375" y="984100"/>
          <a:ext cx="3000000" cy="3000000"/>
        </p:xfrm>
        <a:graphic>
          <a:graphicData uri="http://schemas.openxmlformats.org/drawingml/2006/table">
            <a:tbl>
              <a:tblPr>
                <a:noFill/>
                <a:tableStyleId>{D373A9B7-E5CC-4826-B7D7-A386FE2DA78A}</a:tableStyleId>
              </a:tblPr>
              <a:tblGrid>
                <a:gridCol w="4353625">
                  <a:extLst>
                    <a:ext uri="{9D8B030D-6E8A-4147-A177-3AD203B41FA5}">
                      <a16:colId xmlns:a16="http://schemas.microsoft.com/office/drawing/2014/main" val="20000"/>
                    </a:ext>
                  </a:extLst>
                </a:gridCol>
                <a:gridCol w="4353625">
                  <a:extLst>
                    <a:ext uri="{9D8B030D-6E8A-4147-A177-3AD203B41FA5}">
                      <a16:colId xmlns:a16="http://schemas.microsoft.com/office/drawing/2014/main" val="20001"/>
                    </a:ext>
                  </a:extLst>
                </a:gridCol>
              </a:tblGrid>
              <a:tr h="510800">
                <a:tc>
                  <a:txBody>
                    <a:bodyPr/>
                    <a:lstStyle/>
                    <a:p>
                      <a:pPr marL="457200" lvl="0" indent="-228600" algn="ctr" rtl="0">
                        <a:lnSpc>
                          <a:spcPct val="115000"/>
                        </a:lnSpc>
                        <a:spcBef>
                          <a:spcPts val="0"/>
                        </a:spcBef>
                        <a:spcAft>
                          <a:spcPts val="0"/>
                        </a:spcAft>
                        <a:buNone/>
                      </a:pPr>
                      <a:r>
                        <a:rPr lang="en" sz="2000" b="1">
                          <a:solidFill>
                            <a:schemeClr val="dk1"/>
                          </a:solidFill>
                          <a:latin typeface="Questrial"/>
                          <a:ea typeface="Questrial"/>
                          <a:cs typeface="Questrial"/>
                          <a:sym typeface="Questrial"/>
                        </a:rPr>
                        <a:t>Program Similarities</a:t>
                      </a:r>
                      <a:endParaRPr sz="2000" b="1">
                        <a:solidFill>
                          <a:schemeClr val="dk1"/>
                        </a:solidFill>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5A118"/>
                    </a:solidFill>
                  </a:tcPr>
                </a:tc>
                <a:tc>
                  <a:txBody>
                    <a:bodyPr/>
                    <a:lstStyle/>
                    <a:p>
                      <a:pPr marL="457200" lvl="0" indent="-228600" algn="ctr" rtl="0">
                        <a:spcBef>
                          <a:spcPts val="0"/>
                        </a:spcBef>
                        <a:spcAft>
                          <a:spcPts val="0"/>
                        </a:spcAft>
                        <a:buNone/>
                      </a:pPr>
                      <a:r>
                        <a:rPr lang="en" sz="2000" b="1">
                          <a:solidFill>
                            <a:schemeClr val="dk1"/>
                          </a:solidFill>
                          <a:latin typeface="Questrial"/>
                          <a:ea typeface="Questrial"/>
                          <a:cs typeface="Questrial"/>
                          <a:sym typeface="Questrial"/>
                        </a:rPr>
                        <a:t>Program Differences</a:t>
                      </a:r>
                      <a:endParaRPr sz="2000" b="1">
                        <a:solidFill>
                          <a:schemeClr val="dk1"/>
                        </a:solidFill>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5A118"/>
                    </a:solidFill>
                  </a:tcPr>
                </a:tc>
                <a:extLst>
                  <a:ext uri="{0D108BD9-81ED-4DB2-BD59-A6C34878D82A}">
                    <a16:rowId xmlns:a16="http://schemas.microsoft.com/office/drawing/2014/main" val="10000"/>
                  </a:ext>
                </a:extLst>
              </a:tr>
              <a:tr h="2291250">
                <a:tc>
                  <a:txBody>
                    <a:bodyPr/>
                    <a:lstStyle/>
                    <a:p>
                      <a:pPr marL="457200" lvl="0" indent="-355600" algn="l" rtl="0">
                        <a:lnSpc>
                          <a:spcPct val="115000"/>
                        </a:lnSpc>
                        <a:spcBef>
                          <a:spcPts val="0"/>
                        </a:spcBef>
                        <a:spcAft>
                          <a:spcPts val="0"/>
                        </a:spcAft>
                        <a:buClr>
                          <a:schemeClr val="dk1"/>
                        </a:buClr>
                        <a:buSzPts val="2000"/>
                        <a:buFont typeface="Questrial"/>
                        <a:buChar char="●"/>
                      </a:pPr>
                      <a:r>
                        <a:rPr lang="en" sz="2000">
                          <a:solidFill>
                            <a:schemeClr val="dk1"/>
                          </a:solidFill>
                          <a:latin typeface="Questrial"/>
                          <a:ea typeface="Questrial"/>
                          <a:cs typeface="Questrial"/>
                          <a:sym typeface="Questrial"/>
                        </a:rPr>
                        <a:t>Placement Guarantee</a:t>
                      </a:r>
                      <a:endParaRPr sz="2000">
                        <a:solidFill>
                          <a:schemeClr val="dk1"/>
                        </a:solidFill>
                        <a:latin typeface="Questrial"/>
                        <a:ea typeface="Questrial"/>
                        <a:cs typeface="Questrial"/>
                        <a:sym typeface="Questrial"/>
                      </a:endParaRPr>
                    </a:p>
                    <a:p>
                      <a:pPr marL="457200" lvl="0" indent="-355600" algn="l" rtl="0">
                        <a:lnSpc>
                          <a:spcPct val="115000"/>
                        </a:lnSpc>
                        <a:spcBef>
                          <a:spcPts val="0"/>
                        </a:spcBef>
                        <a:spcAft>
                          <a:spcPts val="0"/>
                        </a:spcAft>
                        <a:buClr>
                          <a:schemeClr val="dk1"/>
                        </a:buClr>
                        <a:buSzPts val="2000"/>
                        <a:buFont typeface="Questrial"/>
                        <a:buChar char="●"/>
                      </a:pPr>
                      <a:r>
                        <a:rPr lang="en" sz="2000">
                          <a:solidFill>
                            <a:schemeClr val="dk1"/>
                          </a:solidFill>
                          <a:latin typeface="Questrial"/>
                          <a:ea typeface="Questrial"/>
                          <a:cs typeface="Questrial"/>
                          <a:sym typeface="Questrial"/>
                        </a:rPr>
                        <a:t>Online Program Curriculum</a:t>
                      </a:r>
                      <a:endParaRPr sz="2000">
                        <a:solidFill>
                          <a:schemeClr val="dk1"/>
                        </a:solidFill>
                        <a:latin typeface="Questrial"/>
                        <a:ea typeface="Questrial"/>
                        <a:cs typeface="Questrial"/>
                        <a:sym typeface="Questrial"/>
                      </a:endParaRPr>
                    </a:p>
                    <a:p>
                      <a:pPr marL="457200" lvl="0" indent="-355600" algn="l" rtl="0">
                        <a:spcBef>
                          <a:spcPts val="0"/>
                        </a:spcBef>
                        <a:spcAft>
                          <a:spcPts val="0"/>
                        </a:spcAft>
                        <a:buClr>
                          <a:schemeClr val="dk1"/>
                        </a:buClr>
                        <a:buSzPts val="2000"/>
                        <a:buFont typeface="Questrial"/>
                        <a:buChar char="●"/>
                      </a:pPr>
                      <a:r>
                        <a:rPr lang="en" sz="2000">
                          <a:solidFill>
                            <a:schemeClr val="dk1"/>
                          </a:solidFill>
                          <a:latin typeface="Questrial"/>
                          <a:ea typeface="Questrial"/>
                          <a:cs typeface="Questrial"/>
                          <a:sym typeface="Questrial"/>
                        </a:rPr>
                        <a:t>Project-Based Placements with Experienced Host Companies</a:t>
                      </a:r>
                      <a:endParaRPr sz="2000">
                        <a:solidFill>
                          <a:schemeClr val="dk1"/>
                        </a:solidFill>
                        <a:latin typeface="Questrial"/>
                        <a:ea typeface="Questrial"/>
                        <a:cs typeface="Questrial"/>
                        <a:sym typeface="Questrial"/>
                      </a:endParaRPr>
                    </a:p>
                    <a:p>
                      <a:pPr marL="457200" lvl="0" indent="-355600" algn="l" rtl="0">
                        <a:spcBef>
                          <a:spcPts val="0"/>
                        </a:spcBef>
                        <a:spcAft>
                          <a:spcPts val="0"/>
                        </a:spcAft>
                        <a:buClr>
                          <a:schemeClr val="dk1"/>
                        </a:buClr>
                        <a:buSzPts val="2000"/>
                        <a:buFont typeface="Questrial"/>
                        <a:buChar char="●"/>
                      </a:pPr>
                      <a:r>
                        <a:rPr lang="en" sz="2000">
                          <a:solidFill>
                            <a:schemeClr val="dk1"/>
                          </a:solidFill>
                          <a:latin typeface="Questrial"/>
                          <a:ea typeface="Questrial"/>
                          <a:cs typeface="Questrial"/>
                          <a:sym typeface="Questrial"/>
                        </a:rPr>
                        <a:t>Career Fields</a:t>
                      </a:r>
                      <a:endParaRPr sz="2000">
                        <a:solidFill>
                          <a:schemeClr val="dk1"/>
                        </a:solidFill>
                        <a:latin typeface="Questrial"/>
                        <a:ea typeface="Questrial"/>
                        <a:cs typeface="Questrial"/>
                        <a:sym typeface="Questrial"/>
                      </a:endParaRPr>
                    </a:p>
                    <a:p>
                      <a:pPr marL="457200" lvl="0" indent="-355600" algn="l" rtl="0">
                        <a:spcBef>
                          <a:spcPts val="0"/>
                        </a:spcBef>
                        <a:spcAft>
                          <a:spcPts val="0"/>
                        </a:spcAft>
                        <a:buClr>
                          <a:schemeClr val="dk1"/>
                        </a:buClr>
                        <a:buSzPts val="2000"/>
                        <a:buFont typeface="Questrial"/>
                        <a:buChar char="●"/>
                      </a:pPr>
                      <a:r>
                        <a:rPr lang="en" sz="2000">
                          <a:solidFill>
                            <a:schemeClr val="dk1"/>
                          </a:solidFill>
                          <a:latin typeface="Questrial"/>
                          <a:ea typeface="Questrial"/>
                          <a:cs typeface="Questrial"/>
                          <a:sym typeface="Questrial"/>
                        </a:rPr>
                        <a:t>Program Supports</a:t>
                      </a:r>
                      <a:endParaRPr sz="2000">
                        <a:solidFill>
                          <a:schemeClr val="dk1"/>
                        </a:solidFill>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55600" algn="l" rtl="0">
                        <a:spcBef>
                          <a:spcPts val="0"/>
                        </a:spcBef>
                        <a:spcAft>
                          <a:spcPts val="0"/>
                        </a:spcAft>
                        <a:buClr>
                          <a:schemeClr val="dk1"/>
                        </a:buClr>
                        <a:buSzPts val="2000"/>
                        <a:buFont typeface="Questrial"/>
                        <a:buChar char="●"/>
                      </a:pPr>
                      <a:r>
                        <a:rPr lang="en" sz="2000">
                          <a:solidFill>
                            <a:schemeClr val="dk1"/>
                          </a:solidFill>
                          <a:latin typeface="Questrial"/>
                          <a:ea typeface="Questrial"/>
                          <a:cs typeface="Questrial"/>
                          <a:sym typeface="Questrial"/>
                        </a:rPr>
                        <a:t>Program Location</a:t>
                      </a:r>
                      <a:endParaRPr sz="2000">
                        <a:solidFill>
                          <a:schemeClr val="dk1"/>
                        </a:solidFill>
                        <a:latin typeface="Questrial"/>
                        <a:ea typeface="Questrial"/>
                        <a:cs typeface="Questrial"/>
                        <a:sym typeface="Questrial"/>
                      </a:endParaRPr>
                    </a:p>
                    <a:p>
                      <a:pPr marL="457200" lvl="0" indent="-355600" algn="l" rtl="0">
                        <a:lnSpc>
                          <a:spcPct val="115000"/>
                        </a:lnSpc>
                        <a:spcBef>
                          <a:spcPts val="0"/>
                        </a:spcBef>
                        <a:spcAft>
                          <a:spcPts val="0"/>
                        </a:spcAft>
                        <a:buClr>
                          <a:schemeClr val="dk1"/>
                        </a:buClr>
                        <a:buSzPts val="2000"/>
                        <a:buFont typeface="Questrial"/>
                        <a:buChar char="●"/>
                      </a:pPr>
                      <a:r>
                        <a:rPr lang="en" sz="2000">
                          <a:solidFill>
                            <a:schemeClr val="dk1"/>
                          </a:solidFill>
                          <a:latin typeface="Questrial"/>
                          <a:ea typeface="Questrial"/>
                          <a:cs typeface="Questrial"/>
                          <a:sym typeface="Questrial"/>
                        </a:rPr>
                        <a:t>Online Program Curriculum</a:t>
                      </a:r>
                      <a:endParaRPr sz="2000">
                        <a:solidFill>
                          <a:schemeClr val="dk1"/>
                        </a:solidFill>
                        <a:latin typeface="Questrial"/>
                        <a:ea typeface="Questrial"/>
                        <a:cs typeface="Questrial"/>
                        <a:sym typeface="Questrial"/>
                      </a:endParaRPr>
                    </a:p>
                    <a:p>
                      <a:pPr marL="457200" lvl="0" indent="-355600" algn="l" rtl="0">
                        <a:spcBef>
                          <a:spcPts val="0"/>
                        </a:spcBef>
                        <a:spcAft>
                          <a:spcPts val="0"/>
                        </a:spcAft>
                        <a:buClr>
                          <a:schemeClr val="dk1"/>
                        </a:buClr>
                        <a:buSzPts val="2000"/>
                        <a:buFont typeface="Questrial"/>
                        <a:buChar char="●"/>
                      </a:pPr>
                      <a:r>
                        <a:rPr lang="en" sz="2000">
                          <a:solidFill>
                            <a:schemeClr val="dk1"/>
                          </a:solidFill>
                          <a:latin typeface="Questrial"/>
                          <a:ea typeface="Questrial"/>
                          <a:cs typeface="Questrial"/>
                          <a:sym typeface="Questrial"/>
                        </a:rPr>
                        <a:t>Individual Coaching</a:t>
                      </a:r>
                      <a:endParaRPr sz="2000">
                        <a:solidFill>
                          <a:schemeClr val="dk1"/>
                        </a:solidFill>
                        <a:latin typeface="Questrial"/>
                        <a:ea typeface="Questrial"/>
                        <a:cs typeface="Questrial"/>
                        <a:sym typeface="Questrial"/>
                      </a:endParaRPr>
                    </a:p>
                    <a:p>
                      <a:pPr marL="457200" lvl="0" indent="-355600" algn="l" rtl="0">
                        <a:spcBef>
                          <a:spcPts val="0"/>
                        </a:spcBef>
                        <a:spcAft>
                          <a:spcPts val="0"/>
                        </a:spcAft>
                        <a:buClr>
                          <a:schemeClr val="dk1"/>
                        </a:buClr>
                        <a:buSzPts val="2000"/>
                        <a:buFont typeface="Questrial"/>
                        <a:buChar char="●"/>
                      </a:pPr>
                      <a:r>
                        <a:rPr lang="en" sz="2000">
                          <a:solidFill>
                            <a:schemeClr val="dk1"/>
                          </a:solidFill>
                          <a:latin typeface="Questrial"/>
                          <a:ea typeface="Questrial"/>
                          <a:cs typeface="Questrial"/>
                          <a:sym typeface="Questrial"/>
                        </a:rPr>
                        <a:t>Hours Worked Per Week</a:t>
                      </a:r>
                      <a:endParaRPr sz="2000">
                        <a:solidFill>
                          <a:schemeClr val="dk1"/>
                        </a:solidFill>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cxnSp>
        <p:nvCxnSpPr>
          <p:cNvPr id="164" name="Google Shape;164;p23"/>
          <p:cNvCxnSpPr/>
          <p:nvPr/>
        </p:nvCxnSpPr>
        <p:spPr>
          <a:xfrm>
            <a:off x="321475" y="914950"/>
            <a:ext cx="0" cy="3857700"/>
          </a:xfrm>
          <a:prstGeom prst="straightConnector1">
            <a:avLst/>
          </a:prstGeom>
          <a:noFill/>
          <a:ln w="228600" cap="flat" cmpd="sng">
            <a:solidFill>
              <a:schemeClr val="dk2"/>
            </a:solidFill>
            <a:prstDash val="solid"/>
            <a:round/>
            <a:headEnd type="none" w="med" len="med"/>
            <a:tailEnd type="none" w="med" len="med"/>
          </a:ln>
        </p:spPr>
      </p:cxnSp>
      <p:pic>
        <p:nvPicPr>
          <p:cNvPr id="165" name="Google Shape;165;p23"/>
          <p:cNvPicPr preferRelativeResize="0"/>
          <p:nvPr/>
        </p:nvPicPr>
        <p:blipFill>
          <a:blip r:embed="rId3">
            <a:alphaModFix/>
          </a:blip>
          <a:stretch>
            <a:fillRect/>
          </a:stretch>
        </p:blipFill>
        <p:spPr>
          <a:xfrm>
            <a:off x="952025" y="1020464"/>
            <a:ext cx="1047656" cy="877117"/>
          </a:xfrm>
          <a:prstGeom prst="rect">
            <a:avLst/>
          </a:prstGeom>
          <a:noFill/>
          <a:ln>
            <a:noFill/>
          </a:ln>
        </p:spPr>
      </p:pic>
      <p:pic>
        <p:nvPicPr>
          <p:cNvPr id="166" name="Google Shape;166;p23"/>
          <p:cNvPicPr preferRelativeResize="0"/>
          <p:nvPr/>
        </p:nvPicPr>
        <p:blipFill>
          <a:blip r:embed="rId4">
            <a:alphaModFix/>
          </a:blip>
          <a:stretch>
            <a:fillRect/>
          </a:stretch>
        </p:blipFill>
        <p:spPr>
          <a:xfrm>
            <a:off x="2369335" y="1020464"/>
            <a:ext cx="1122192" cy="877117"/>
          </a:xfrm>
          <a:prstGeom prst="rect">
            <a:avLst/>
          </a:prstGeom>
          <a:noFill/>
          <a:ln>
            <a:noFill/>
          </a:ln>
        </p:spPr>
      </p:pic>
      <p:pic>
        <p:nvPicPr>
          <p:cNvPr id="167" name="Google Shape;167;p23"/>
          <p:cNvPicPr preferRelativeResize="0"/>
          <p:nvPr/>
        </p:nvPicPr>
        <p:blipFill>
          <a:blip r:embed="rId5">
            <a:alphaModFix/>
          </a:blip>
          <a:stretch>
            <a:fillRect/>
          </a:stretch>
        </p:blipFill>
        <p:spPr>
          <a:xfrm>
            <a:off x="4028486" y="1062935"/>
            <a:ext cx="971050" cy="792173"/>
          </a:xfrm>
          <a:prstGeom prst="rect">
            <a:avLst/>
          </a:prstGeom>
          <a:noFill/>
          <a:ln>
            <a:noFill/>
          </a:ln>
        </p:spPr>
      </p:pic>
      <p:pic>
        <p:nvPicPr>
          <p:cNvPr id="168" name="Google Shape;168;p23"/>
          <p:cNvPicPr preferRelativeResize="0"/>
          <p:nvPr/>
        </p:nvPicPr>
        <p:blipFill>
          <a:blip r:embed="rId6">
            <a:alphaModFix/>
          </a:blip>
          <a:stretch>
            <a:fillRect/>
          </a:stretch>
        </p:blipFill>
        <p:spPr>
          <a:xfrm>
            <a:off x="5502263" y="1062950"/>
            <a:ext cx="812846" cy="792146"/>
          </a:xfrm>
          <a:prstGeom prst="rect">
            <a:avLst/>
          </a:prstGeom>
          <a:noFill/>
          <a:ln>
            <a:noFill/>
          </a:ln>
        </p:spPr>
      </p:pic>
      <p:pic>
        <p:nvPicPr>
          <p:cNvPr id="169" name="Google Shape;169;p23"/>
          <p:cNvPicPr preferRelativeResize="0"/>
          <p:nvPr/>
        </p:nvPicPr>
        <p:blipFill>
          <a:blip r:embed="rId7">
            <a:alphaModFix/>
          </a:blip>
          <a:stretch>
            <a:fillRect/>
          </a:stretch>
        </p:blipFill>
        <p:spPr>
          <a:xfrm>
            <a:off x="1153280" y="2927575"/>
            <a:ext cx="846402" cy="792146"/>
          </a:xfrm>
          <a:prstGeom prst="rect">
            <a:avLst/>
          </a:prstGeom>
          <a:noFill/>
          <a:ln>
            <a:noFill/>
          </a:ln>
        </p:spPr>
      </p:pic>
      <p:pic>
        <p:nvPicPr>
          <p:cNvPr id="170" name="Google Shape;170;p23"/>
          <p:cNvPicPr preferRelativeResize="0"/>
          <p:nvPr/>
        </p:nvPicPr>
        <p:blipFill>
          <a:blip r:embed="rId8">
            <a:alphaModFix/>
          </a:blip>
          <a:stretch>
            <a:fillRect/>
          </a:stretch>
        </p:blipFill>
        <p:spPr>
          <a:xfrm>
            <a:off x="2541432" y="2911442"/>
            <a:ext cx="846388" cy="824405"/>
          </a:xfrm>
          <a:prstGeom prst="rect">
            <a:avLst/>
          </a:prstGeom>
          <a:noFill/>
          <a:ln>
            <a:noFill/>
          </a:ln>
        </p:spPr>
      </p:pic>
      <p:pic>
        <p:nvPicPr>
          <p:cNvPr id="171" name="Google Shape;171;p23"/>
          <p:cNvPicPr preferRelativeResize="0"/>
          <p:nvPr/>
        </p:nvPicPr>
        <p:blipFill>
          <a:blip r:embed="rId9">
            <a:alphaModFix/>
          </a:blip>
          <a:stretch>
            <a:fillRect/>
          </a:stretch>
        </p:blipFill>
        <p:spPr>
          <a:xfrm>
            <a:off x="3967259" y="2895296"/>
            <a:ext cx="895671" cy="824425"/>
          </a:xfrm>
          <a:prstGeom prst="rect">
            <a:avLst/>
          </a:prstGeom>
          <a:noFill/>
          <a:ln>
            <a:noFill/>
          </a:ln>
        </p:spPr>
      </p:pic>
      <p:pic>
        <p:nvPicPr>
          <p:cNvPr id="172" name="Google Shape;172;p23"/>
          <p:cNvPicPr preferRelativeResize="0"/>
          <p:nvPr/>
        </p:nvPicPr>
        <p:blipFill rotWithShape="1">
          <a:blip r:embed="rId10">
            <a:alphaModFix/>
          </a:blip>
          <a:srcRect l="14508" r="7905"/>
          <a:stretch/>
        </p:blipFill>
        <p:spPr>
          <a:xfrm>
            <a:off x="5502256" y="2862242"/>
            <a:ext cx="812857" cy="890508"/>
          </a:xfrm>
          <a:prstGeom prst="rect">
            <a:avLst/>
          </a:prstGeom>
          <a:noFill/>
          <a:ln>
            <a:noFill/>
          </a:ln>
        </p:spPr>
      </p:pic>
      <p:graphicFrame>
        <p:nvGraphicFramePr>
          <p:cNvPr id="173" name="Google Shape;173;p23"/>
          <p:cNvGraphicFramePr/>
          <p:nvPr/>
        </p:nvGraphicFramePr>
        <p:xfrm>
          <a:off x="591600" y="1949088"/>
          <a:ext cx="3000000" cy="3000000"/>
        </p:xfrm>
        <a:graphic>
          <a:graphicData uri="http://schemas.openxmlformats.org/drawingml/2006/table">
            <a:tbl>
              <a:tblPr>
                <a:noFill/>
                <a:tableStyleId>{D373A9B7-E5CC-4826-B7D7-A386FE2DA78A}</a:tableStyleId>
              </a:tblPr>
              <a:tblGrid>
                <a:gridCol w="1557975">
                  <a:extLst>
                    <a:ext uri="{9D8B030D-6E8A-4147-A177-3AD203B41FA5}">
                      <a16:colId xmlns:a16="http://schemas.microsoft.com/office/drawing/2014/main" val="20000"/>
                    </a:ext>
                  </a:extLst>
                </a:gridCol>
                <a:gridCol w="1557975">
                  <a:extLst>
                    <a:ext uri="{9D8B030D-6E8A-4147-A177-3AD203B41FA5}">
                      <a16:colId xmlns:a16="http://schemas.microsoft.com/office/drawing/2014/main" val="20001"/>
                    </a:ext>
                  </a:extLst>
                </a:gridCol>
                <a:gridCol w="1557975">
                  <a:extLst>
                    <a:ext uri="{9D8B030D-6E8A-4147-A177-3AD203B41FA5}">
                      <a16:colId xmlns:a16="http://schemas.microsoft.com/office/drawing/2014/main" val="20002"/>
                    </a:ext>
                  </a:extLst>
                </a:gridCol>
                <a:gridCol w="1359500">
                  <a:extLst>
                    <a:ext uri="{9D8B030D-6E8A-4147-A177-3AD203B41FA5}">
                      <a16:colId xmlns:a16="http://schemas.microsoft.com/office/drawing/2014/main" val="20003"/>
                    </a:ext>
                  </a:extLst>
                </a:gridCol>
              </a:tblGrid>
              <a:tr h="548600">
                <a:tc>
                  <a:txBody>
                    <a:bodyPr/>
                    <a:lstStyle/>
                    <a:p>
                      <a:pPr marL="0" lvl="0" indent="0" algn="ctr" rtl="0">
                        <a:spcBef>
                          <a:spcPts val="0"/>
                        </a:spcBef>
                        <a:spcAft>
                          <a:spcPts val="0"/>
                        </a:spcAft>
                        <a:buClr>
                          <a:schemeClr val="dk1"/>
                        </a:buClr>
                        <a:buSzPts val="1100"/>
                        <a:buFont typeface="Arial"/>
                        <a:buNone/>
                      </a:pPr>
                      <a:r>
                        <a:rPr lang="en" sz="1200" b="1">
                          <a:latin typeface="Questrial"/>
                          <a:ea typeface="Questrial"/>
                          <a:cs typeface="Questrial"/>
                          <a:sym typeface="Questrial"/>
                        </a:rPr>
                        <a:t>Critical Thinking &amp;</a:t>
                      </a:r>
                      <a:endParaRPr sz="1200" b="1">
                        <a:latin typeface="Questrial"/>
                        <a:ea typeface="Questrial"/>
                        <a:cs typeface="Questrial"/>
                        <a:sym typeface="Questrial"/>
                      </a:endParaRPr>
                    </a:p>
                    <a:p>
                      <a:pPr marL="0" lvl="0" indent="0" algn="ctr" rtl="0">
                        <a:spcBef>
                          <a:spcPts val="0"/>
                        </a:spcBef>
                        <a:spcAft>
                          <a:spcPts val="0"/>
                        </a:spcAft>
                        <a:buNone/>
                      </a:pPr>
                      <a:r>
                        <a:rPr lang="en" sz="1200" b="1">
                          <a:latin typeface="Questrial"/>
                          <a:ea typeface="Questrial"/>
                          <a:cs typeface="Questrial"/>
                          <a:sym typeface="Questrial"/>
                        </a:rPr>
                        <a:t>Problem-solving</a:t>
                      </a:r>
                      <a:endParaRPr sz="12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200" b="1">
                          <a:latin typeface="Questrial"/>
                          <a:ea typeface="Questrial"/>
                          <a:cs typeface="Questrial"/>
                          <a:sym typeface="Questrial"/>
                        </a:rPr>
                        <a:t>Oral &amp; Written</a:t>
                      </a:r>
                      <a:endParaRPr sz="1200" b="1">
                        <a:latin typeface="Questrial"/>
                        <a:ea typeface="Questrial"/>
                        <a:cs typeface="Questrial"/>
                        <a:sym typeface="Questrial"/>
                      </a:endParaRPr>
                    </a:p>
                    <a:p>
                      <a:pPr marL="0" lvl="0" indent="0" algn="ctr" rtl="0">
                        <a:spcBef>
                          <a:spcPts val="0"/>
                        </a:spcBef>
                        <a:spcAft>
                          <a:spcPts val="0"/>
                        </a:spcAft>
                        <a:buNone/>
                      </a:pPr>
                      <a:r>
                        <a:rPr lang="en" sz="1200" b="1">
                          <a:latin typeface="Questrial"/>
                          <a:ea typeface="Questrial"/>
                          <a:cs typeface="Questrial"/>
                          <a:sym typeface="Questrial"/>
                        </a:rPr>
                        <a:t>Communication</a:t>
                      </a:r>
                      <a:endParaRPr sz="12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200" b="1">
                          <a:latin typeface="Questrial"/>
                          <a:ea typeface="Questrial"/>
                          <a:cs typeface="Questrial"/>
                          <a:sym typeface="Questrial"/>
                        </a:rPr>
                        <a:t>Teamwork &amp;</a:t>
                      </a:r>
                      <a:endParaRPr sz="1200" b="1">
                        <a:latin typeface="Questrial"/>
                        <a:ea typeface="Questrial"/>
                        <a:cs typeface="Questrial"/>
                        <a:sym typeface="Questrial"/>
                      </a:endParaRPr>
                    </a:p>
                    <a:p>
                      <a:pPr marL="0" lvl="0" indent="0" algn="ctr" rtl="0">
                        <a:spcBef>
                          <a:spcPts val="0"/>
                        </a:spcBef>
                        <a:spcAft>
                          <a:spcPts val="0"/>
                        </a:spcAft>
                        <a:buNone/>
                      </a:pPr>
                      <a:r>
                        <a:rPr lang="en" sz="1200" b="1">
                          <a:latin typeface="Questrial"/>
                          <a:ea typeface="Questrial"/>
                          <a:cs typeface="Questrial"/>
                          <a:sym typeface="Questrial"/>
                        </a:rPr>
                        <a:t>Collaboration</a:t>
                      </a:r>
                      <a:endParaRPr sz="12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Questrial"/>
                          <a:ea typeface="Questrial"/>
                          <a:cs typeface="Questrial"/>
                          <a:sym typeface="Questrial"/>
                        </a:rPr>
                        <a:t>Digital Technology</a:t>
                      </a:r>
                      <a:endParaRPr sz="12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74" name="Google Shape;174;p23"/>
          <p:cNvGraphicFramePr/>
          <p:nvPr/>
        </p:nvGraphicFramePr>
        <p:xfrm>
          <a:off x="694550" y="3752763"/>
          <a:ext cx="3000000" cy="3000000"/>
        </p:xfrm>
        <a:graphic>
          <a:graphicData uri="http://schemas.openxmlformats.org/drawingml/2006/table">
            <a:tbl>
              <a:tblPr>
                <a:noFill/>
                <a:tableStyleId>{D373A9B7-E5CC-4826-B7D7-A386FE2DA78A}</a:tableStyleId>
              </a:tblPr>
              <a:tblGrid>
                <a:gridCol w="1531400">
                  <a:extLst>
                    <a:ext uri="{9D8B030D-6E8A-4147-A177-3AD203B41FA5}">
                      <a16:colId xmlns:a16="http://schemas.microsoft.com/office/drawing/2014/main" val="20000"/>
                    </a:ext>
                  </a:extLst>
                </a:gridCol>
                <a:gridCol w="1531400">
                  <a:extLst>
                    <a:ext uri="{9D8B030D-6E8A-4147-A177-3AD203B41FA5}">
                      <a16:colId xmlns:a16="http://schemas.microsoft.com/office/drawing/2014/main" val="20001"/>
                    </a:ext>
                  </a:extLst>
                </a:gridCol>
                <a:gridCol w="1531400">
                  <a:extLst>
                    <a:ext uri="{9D8B030D-6E8A-4147-A177-3AD203B41FA5}">
                      <a16:colId xmlns:a16="http://schemas.microsoft.com/office/drawing/2014/main" val="20002"/>
                    </a:ext>
                  </a:extLst>
                </a:gridCol>
                <a:gridCol w="1336300">
                  <a:extLst>
                    <a:ext uri="{9D8B030D-6E8A-4147-A177-3AD203B41FA5}">
                      <a16:colId xmlns:a16="http://schemas.microsoft.com/office/drawing/2014/main" val="20003"/>
                    </a:ext>
                  </a:extLst>
                </a:gridCol>
              </a:tblGrid>
              <a:tr h="548600">
                <a:tc>
                  <a:txBody>
                    <a:bodyPr/>
                    <a:lstStyle/>
                    <a:p>
                      <a:pPr marL="0" lvl="0" indent="0" algn="ctr" rtl="0">
                        <a:spcBef>
                          <a:spcPts val="0"/>
                        </a:spcBef>
                        <a:spcAft>
                          <a:spcPts val="0"/>
                        </a:spcAft>
                        <a:buNone/>
                      </a:pPr>
                      <a:r>
                        <a:rPr lang="en" sz="1200" b="1">
                          <a:latin typeface="Questrial"/>
                          <a:ea typeface="Questrial"/>
                          <a:cs typeface="Questrial"/>
                          <a:sym typeface="Questrial"/>
                        </a:rPr>
                        <a:t>Leadership</a:t>
                      </a:r>
                      <a:endParaRPr sz="12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Questrial"/>
                          <a:ea typeface="Questrial"/>
                          <a:cs typeface="Questrial"/>
                          <a:sym typeface="Questrial"/>
                        </a:rPr>
                        <a:t>Professionalism &amp;</a:t>
                      </a:r>
                      <a:endParaRPr sz="1200" b="1">
                        <a:latin typeface="Questrial"/>
                        <a:ea typeface="Questrial"/>
                        <a:cs typeface="Questrial"/>
                        <a:sym typeface="Questrial"/>
                      </a:endParaRPr>
                    </a:p>
                    <a:p>
                      <a:pPr marL="0" lvl="0" indent="0" algn="ctr" rtl="0">
                        <a:spcBef>
                          <a:spcPts val="0"/>
                        </a:spcBef>
                        <a:spcAft>
                          <a:spcPts val="0"/>
                        </a:spcAft>
                        <a:buNone/>
                      </a:pPr>
                      <a:r>
                        <a:rPr lang="en" sz="1200" b="1">
                          <a:latin typeface="Questrial"/>
                          <a:ea typeface="Questrial"/>
                          <a:cs typeface="Questrial"/>
                          <a:sym typeface="Questrial"/>
                        </a:rPr>
                        <a:t>Work Ethic</a:t>
                      </a:r>
                      <a:endParaRPr sz="12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Questrial"/>
                          <a:ea typeface="Questrial"/>
                          <a:cs typeface="Questrial"/>
                          <a:sym typeface="Questrial"/>
                        </a:rPr>
                        <a:t>Career</a:t>
                      </a:r>
                      <a:endParaRPr sz="1200" b="1">
                        <a:latin typeface="Questrial"/>
                        <a:ea typeface="Questrial"/>
                        <a:cs typeface="Questrial"/>
                        <a:sym typeface="Questrial"/>
                      </a:endParaRPr>
                    </a:p>
                    <a:p>
                      <a:pPr marL="0" lvl="0" indent="0" algn="ctr" rtl="0">
                        <a:spcBef>
                          <a:spcPts val="0"/>
                        </a:spcBef>
                        <a:spcAft>
                          <a:spcPts val="0"/>
                        </a:spcAft>
                        <a:buNone/>
                      </a:pPr>
                      <a:r>
                        <a:rPr lang="en" sz="1200" b="1">
                          <a:latin typeface="Questrial"/>
                          <a:ea typeface="Questrial"/>
                          <a:cs typeface="Questrial"/>
                          <a:sym typeface="Questrial"/>
                        </a:rPr>
                        <a:t>Management</a:t>
                      </a:r>
                      <a:endParaRPr sz="12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 sz="1200" b="1">
                          <a:latin typeface="Questrial"/>
                          <a:ea typeface="Questrial"/>
                          <a:cs typeface="Questrial"/>
                          <a:sym typeface="Questrial"/>
                        </a:rPr>
                        <a:t>Global / Intercultural Fluency</a:t>
                      </a:r>
                      <a:endParaRPr sz="1200" b="1">
                        <a:latin typeface="Questrial"/>
                        <a:ea typeface="Questrial"/>
                        <a:cs typeface="Questrial"/>
                        <a:sym typeface="Questrial"/>
                      </a:endParaRPr>
                    </a:p>
                    <a:p>
                      <a:pPr marL="0" lvl="0" indent="0" algn="ctr" rtl="0">
                        <a:spcBef>
                          <a:spcPts val="0"/>
                        </a:spcBef>
                        <a:spcAft>
                          <a:spcPts val="0"/>
                        </a:spcAft>
                        <a:buNone/>
                      </a:pPr>
                      <a:endParaRPr sz="12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5" name="Google Shape;175;p23"/>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NACE CAREER READINESS COMPETENCIES</a:t>
            </a:r>
            <a:endParaRPr sz="3300" b="1">
              <a:solidFill>
                <a:srgbClr val="17525A"/>
              </a:solidFill>
              <a:latin typeface="Questrial"/>
              <a:ea typeface="Questrial"/>
              <a:cs typeface="Questrial"/>
              <a:sym typeface="Questrial"/>
            </a:endParaRPr>
          </a:p>
        </p:txBody>
      </p:sp>
      <p:sp>
        <p:nvSpPr>
          <p:cNvPr id="176" name="Google Shape;176;p23"/>
          <p:cNvSpPr/>
          <p:nvPr/>
        </p:nvSpPr>
        <p:spPr>
          <a:xfrm>
            <a:off x="6565375" y="915075"/>
            <a:ext cx="2386200" cy="3857700"/>
          </a:xfrm>
          <a:prstGeom prst="rect">
            <a:avLst/>
          </a:prstGeom>
          <a:solidFill>
            <a:srgbClr val="F5A118"/>
          </a:solidFill>
          <a:ln w="9525"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estrial"/>
                <a:ea typeface="Questrial"/>
                <a:cs typeface="Questrial"/>
                <a:sym typeface="Questrial"/>
              </a:rPr>
              <a:t>All Virtual Internship and CRCC Asia programming is grounded in the NACE competencies including:</a:t>
            </a:r>
            <a:endParaRPr sz="180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 sz="1800">
                <a:latin typeface="Questrial"/>
                <a:ea typeface="Questrial"/>
                <a:cs typeface="Questrial"/>
                <a:sym typeface="Questrial"/>
              </a:rPr>
              <a:t>Online Curriculum</a:t>
            </a:r>
            <a:endParaRPr sz="180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 sz="1800">
                <a:latin typeface="Questrial"/>
                <a:ea typeface="Questrial"/>
                <a:cs typeface="Questrial"/>
                <a:sym typeface="Questrial"/>
              </a:rPr>
              <a:t>Coaching Calls</a:t>
            </a:r>
            <a:endParaRPr sz="180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 sz="1800">
                <a:latin typeface="Questrial"/>
                <a:ea typeface="Questrial"/>
                <a:cs typeface="Questrial"/>
                <a:sym typeface="Questrial"/>
              </a:rPr>
              <a:t>Webinars / Workshops</a:t>
            </a:r>
            <a:endParaRPr sz="1800">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 sz="1800">
                <a:latin typeface="Questrial"/>
                <a:ea typeface="Questrial"/>
                <a:cs typeface="Questrial"/>
                <a:sym typeface="Questrial"/>
              </a:rPr>
              <a:t>Skills Assessment</a:t>
            </a:r>
            <a:endParaRPr sz="1800">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cxnSp>
        <p:nvCxnSpPr>
          <p:cNvPr id="181" name="Google Shape;181;p24"/>
          <p:cNvCxnSpPr/>
          <p:nvPr/>
        </p:nvCxnSpPr>
        <p:spPr>
          <a:xfrm>
            <a:off x="8815650" y="160725"/>
            <a:ext cx="24600" cy="4884000"/>
          </a:xfrm>
          <a:prstGeom prst="straightConnector1">
            <a:avLst/>
          </a:prstGeom>
          <a:noFill/>
          <a:ln w="228600" cap="flat" cmpd="sng">
            <a:solidFill>
              <a:srgbClr val="3AAFA9"/>
            </a:solidFill>
            <a:prstDash val="solid"/>
            <a:round/>
            <a:headEnd type="none" w="med" len="med"/>
            <a:tailEnd type="none" w="med" len="med"/>
          </a:ln>
        </p:spPr>
      </p:cxnSp>
      <p:sp>
        <p:nvSpPr>
          <p:cNvPr id="182" name="Google Shape;182;p24"/>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REVIEWING THE DATA</a:t>
            </a:r>
            <a:endParaRPr sz="3300" b="1">
              <a:solidFill>
                <a:srgbClr val="17525A"/>
              </a:solidFill>
              <a:latin typeface="Questrial"/>
              <a:ea typeface="Questrial"/>
              <a:cs typeface="Questrial"/>
              <a:sym typeface="Questrial"/>
            </a:endParaRPr>
          </a:p>
        </p:txBody>
      </p:sp>
      <p:sp>
        <p:nvSpPr>
          <p:cNvPr id="183" name="Google Shape;183;p24"/>
          <p:cNvSpPr txBox="1"/>
          <p:nvPr/>
        </p:nvSpPr>
        <p:spPr>
          <a:xfrm>
            <a:off x="3725750" y="841075"/>
            <a:ext cx="4854900" cy="26952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Font typeface="Questrial"/>
              <a:buChar char="●"/>
            </a:pPr>
            <a:r>
              <a:rPr lang="en" sz="1600">
                <a:solidFill>
                  <a:schemeClr val="dk1"/>
                </a:solidFill>
                <a:latin typeface="Questrial"/>
                <a:ea typeface="Questrial"/>
                <a:cs typeface="Questrial"/>
                <a:sym typeface="Questrial"/>
              </a:rPr>
              <a:t>Both programs  incorporate a pre and post self-assessment. </a:t>
            </a:r>
            <a:endParaRPr sz="1600">
              <a:solidFill>
                <a:schemeClr val="dk1"/>
              </a:solidFill>
              <a:latin typeface="Questrial"/>
              <a:ea typeface="Questrial"/>
              <a:cs typeface="Questrial"/>
              <a:sym typeface="Questrial"/>
            </a:endParaRPr>
          </a:p>
          <a:p>
            <a:pPr marL="457200" lvl="0" indent="-330200" algn="l" rtl="0">
              <a:lnSpc>
                <a:spcPct val="115000"/>
              </a:lnSpc>
              <a:spcBef>
                <a:spcPts val="0"/>
              </a:spcBef>
              <a:spcAft>
                <a:spcPts val="0"/>
              </a:spcAft>
              <a:buClr>
                <a:schemeClr val="dk1"/>
              </a:buClr>
              <a:buSzPts val="1600"/>
              <a:buFont typeface="Questrial"/>
              <a:buChar char="●"/>
            </a:pPr>
            <a:r>
              <a:rPr lang="en" sz="1600">
                <a:solidFill>
                  <a:schemeClr val="dk1"/>
                </a:solidFill>
                <a:latin typeface="Questrial"/>
                <a:ea typeface="Questrial"/>
                <a:cs typeface="Questrial"/>
                <a:sym typeface="Questrial"/>
              </a:rPr>
              <a:t>Assessment includes a series of 3 questions per competency, with an average score for each calculated and reported. </a:t>
            </a:r>
            <a:endParaRPr sz="1600">
              <a:solidFill>
                <a:schemeClr val="dk1"/>
              </a:solidFill>
              <a:latin typeface="Questrial"/>
              <a:ea typeface="Questrial"/>
              <a:cs typeface="Questrial"/>
              <a:sym typeface="Questrial"/>
            </a:endParaRPr>
          </a:p>
          <a:p>
            <a:pPr marL="457200" lvl="0" indent="-330200" algn="l" rtl="0">
              <a:lnSpc>
                <a:spcPct val="115000"/>
              </a:lnSpc>
              <a:spcBef>
                <a:spcPts val="0"/>
              </a:spcBef>
              <a:spcAft>
                <a:spcPts val="0"/>
              </a:spcAft>
              <a:buClr>
                <a:schemeClr val="dk1"/>
              </a:buClr>
              <a:buSzPts val="1600"/>
              <a:buFont typeface="Questrial"/>
              <a:buChar char="●"/>
            </a:pPr>
            <a:r>
              <a:rPr lang="en" sz="1600">
                <a:solidFill>
                  <a:schemeClr val="dk1"/>
                </a:solidFill>
                <a:latin typeface="Questrial"/>
                <a:ea typeface="Questrial"/>
                <a:cs typeface="Questrial"/>
                <a:sym typeface="Questrial"/>
              </a:rPr>
              <a:t>Every question includes examples of what the skill would look like in the workplace to allow the student to accurately understand the competency.  </a:t>
            </a:r>
            <a:endParaRPr sz="1900"/>
          </a:p>
        </p:txBody>
      </p:sp>
      <p:sp>
        <p:nvSpPr>
          <p:cNvPr id="184" name="Google Shape;184;p24"/>
          <p:cNvSpPr txBox="1"/>
          <p:nvPr/>
        </p:nvSpPr>
        <p:spPr>
          <a:xfrm>
            <a:off x="2886975" y="3797850"/>
            <a:ext cx="3350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Questrial"/>
                <a:ea typeface="Questrial"/>
                <a:cs typeface="Questrial"/>
                <a:sym typeface="Questrial"/>
              </a:rPr>
              <a:t>Virtual Internship Likert Scale</a:t>
            </a:r>
            <a:endParaRPr b="1">
              <a:latin typeface="Questrial"/>
              <a:ea typeface="Questrial"/>
              <a:cs typeface="Questrial"/>
              <a:sym typeface="Questrial"/>
            </a:endParaRPr>
          </a:p>
        </p:txBody>
      </p:sp>
      <p:graphicFrame>
        <p:nvGraphicFramePr>
          <p:cNvPr id="185" name="Google Shape;185;p24"/>
          <p:cNvGraphicFramePr/>
          <p:nvPr/>
        </p:nvGraphicFramePr>
        <p:xfrm>
          <a:off x="640275" y="4198050"/>
          <a:ext cx="3000000" cy="3000000"/>
        </p:xfrm>
        <a:graphic>
          <a:graphicData uri="http://schemas.openxmlformats.org/drawingml/2006/table">
            <a:tbl>
              <a:tblPr>
                <a:noFill/>
                <a:tableStyleId>{D373A9B7-E5CC-4826-B7D7-A386FE2DA78A}</a:tableStyleId>
              </a:tblPr>
              <a:tblGrid>
                <a:gridCol w="1123350">
                  <a:extLst>
                    <a:ext uri="{9D8B030D-6E8A-4147-A177-3AD203B41FA5}">
                      <a16:colId xmlns:a16="http://schemas.microsoft.com/office/drawing/2014/main" val="20000"/>
                    </a:ext>
                  </a:extLst>
                </a:gridCol>
                <a:gridCol w="1123350">
                  <a:extLst>
                    <a:ext uri="{9D8B030D-6E8A-4147-A177-3AD203B41FA5}">
                      <a16:colId xmlns:a16="http://schemas.microsoft.com/office/drawing/2014/main" val="20001"/>
                    </a:ext>
                  </a:extLst>
                </a:gridCol>
                <a:gridCol w="1123350">
                  <a:extLst>
                    <a:ext uri="{9D8B030D-6E8A-4147-A177-3AD203B41FA5}">
                      <a16:colId xmlns:a16="http://schemas.microsoft.com/office/drawing/2014/main" val="20002"/>
                    </a:ext>
                  </a:extLst>
                </a:gridCol>
                <a:gridCol w="1123350">
                  <a:extLst>
                    <a:ext uri="{9D8B030D-6E8A-4147-A177-3AD203B41FA5}">
                      <a16:colId xmlns:a16="http://schemas.microsoft.com/office/drawing/2014/main" val="20003"/>
                    </a:ext>
                  </a:extLst>
                </a:gridCol>
                <a:gridCol w="1123350">
                  <a:extLst>
                    <a:ext uri="{9D8B030D-6E8A-4147-A177-3AD203B41FA5}">
                      <a16:colId xmlns:a16="http://schemas.microsoft.com/office/drawing/2014/main" val="20004"/>
                    </a:ext>
                  </a:extLst>
                </a:gridCol>
                <a:gridCol w="1123350">
                  <a:extLst>
                    <a:ext uri="{9D8B030D-6E8A-4147-A177-3AD203B41FA5}">
                      <a16:colId xmlns:a16="http://schemas.microsoft.com/office/drawing/2014/main" val="20005"/>
                    </a:ext>
                  </a:extLst>
                </a:gridCol>
                <a:gridCol w="1123350">
                  <a:extLst>
                    <a:ext uri="{9D8B030D-6E8A-4147-A177-3AD203B41FA5}">
                      <a16:colId xmlns:a16="http://schemas.microsoft.com/office/drawing/2014/main" val="20006"/>
                    </a:ext>
                  </a:extLst>
                </a:gridCol>
              </a:tblGrid>
              <a:tr h="454675">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Never</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7252A"/>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Little </a:t>
                      </a:r>
                      <a:endParaRPr sz="1000" b="1">
                        <a:solidFill>
                          <a:srgbClr val="FFFFFF"/>
                        </a:solidFill>
                        <a:latin typeface="Questrial"/>
                        <a:ea typeface="Questrial"/>
                        <a:cs typeface="Questrial"/>
                        <a:sym typeface="Questrial"/>
                      </a:endParaRPr>
                    </a:p>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7525A"/>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Some </a:t>
                      </a:r>
                      <a:endParaRPr sz="1000" b="1">
                        <a:solidFill>
                          <a:srgbClr val="FFFFFF"/>
                        </a:solidFill>
                        <a:latin typeface="Questrial"/>
                        <a:ea typeface="Questrial"/>
                        <a:cs typeface="Questrial"/>
                        <a:sym typeface="Questrial"/>
                      </a:endParaRPr>
                    </a:p>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AAFA9"/>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Moderate </a:t>
                      </a:r>
                      <a:endParaRPr sz="1000" b="1">
                        <a:solidFill>
                          <a:srgbClr val="FFFFFF"/>
                        </a:solidFill>
                        <a:latin typeface="Questrial"/>
                        <a:ea typeface="Questrial"/>
                        <a:cs typeface="Questrial"/>
                        <a:sym typeface="Questrial"/>
                      </a:endParaRPr>
                    </a:p>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Above Average</a:t>
                      </a:r>
                      <a:endParaRPr sz="1000" b="1">
                        <a:solidFill>
                          <a:srgbClr val="FFFFFF"/>
                        </a:solidFill>
                        <a:latin typeface="Questrial"/>
                        <a:ea typeface="Questrial"/>
                        <a:cs typeface="Questrial"/>
                        <a:sym typeface="Questrial"/>
                      </a:endParaRPr>
                    </a:p>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 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94C60"/>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Great 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5A118"/>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Always</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A0BB"/>
                    </a:solidFill>
                  </a:tcPr>
                </a:tc>
                <a:extLst>
                  <a:ext uri="{0D108BD9-81ED-4DB2-BD59-A6C34878D82A}">
                    <a16:rowId xmlns:a16="http://schemas.microsoft.com/office/drawing/2014/main" val="10000"/>
                  </a:ext>
                </a:extLst>
              </a:tr>
              <a:tr h="386075">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1</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2</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3</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4</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5</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6</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7</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6" name="Google Shape;186;p24"/>
          <p:cNvSpPr txBox="1"/>
          <p:nvPr/>
        </p:nvSpPr>
        <p:spPr>
          <a:xfrm>
            <a:off x="247275" y="774900"/>
            <a:ext cx="3247500" cy="3080100"/>
          </a:xfrm>
          <a:prstGeom prst="rect">
            <a:avLst/>
          </a:prstGeom>
          <a:solidFill>
            <a:srgbClr val="ACA0BB"/>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a:solidFill>
                  <a:schemeClr val="dk1"/>
                </a:solidFill>
                <a:latin typeface="Questrial"/>
                <a:ea typeface="Questrial"/>
                <a:cs typeface="Questrial"/>
                <a:sym typeface="Questrial"/>
              </a:rPr>
              <a:t>To what extent do you exercise sound reasoning to analyze issues, make decisions, and overcome problems?</a:t>
            </a:r>
            <a:endParaRPr sz="1100" b="1">
              <a:solidFill>
                <a:schemeClr val="dk1"/>
              </a:solidFill>
              <a:latin typeface="Questrial"/>
              <a:ea typeface="Questrial"/>
              <a:cs typeface="Questrial"/>
              <a:sym typeface="Questrial"/>
            </a:endParaRPr>
          </a:p>
          <a:p>
            <a:pPr marL="0" lvl="0" indent="0" algn="l" rtl="0">
              <a:lnSpc>
                <a:spcPct val="115000"/>
              </a:lnSpc>
              <a:spcBef>
                <a:spcPts val="0"/>
              </a:spcBef>
              <a:spcAft>
                <a:spcPts val="0"/>
              </a:spcAft>
              <a:buNone/>
            </a:pPr>
            <a:r>
              <a:rPr lang="en" sz="1100" i="1">
                <a:solidFill>
                  <a:schemeClr val="dk1"/>
                </a:solidFill>
                <a:latin typeface="Questrial"/>
                <a:ea typeface="Questrial"/>
                <a:cs typeface="Questrial"/>
                <a:sym typeface="Questrial"/>
              </a:rPr>
              <a:t>What would this look like?</a:t>
            </a:r>
            <a:endParaRPr sz="1100" i="1">
              <a:solidFill>
                <a:schemeClr val="dk1"/>
              </a:solidFill>
              <a:latin typeface="Questrial"/>
              <a:ea typeface="Questrial"/>
              <a:cs typeface="Questrial"/>
              <a:sym typeface="Questrial"/>
            </a:endParaRPr>
          </a:p>
          <a:p>
            <a:pPr marL="457200" lvl="0" indent="-298450" algn="l" rtl="0">
              <a:lnSpc>
                <a:spcPct val="115000"/>
              </a:lnSpc>
              <a:spcBef>
                <a:spcPts val="0"/>
              </a:spcBef>
              <a:spcAft>
                <a:spcPts val="0"/>
              </a:spcAft>
              <a:buClr>
                <a:schemeClr val="dk1"/>
              </a:buClr>
              <a:buSzPts val="1100"/>
              <a:buFont typeface="Questrial"/>
              <a:buChar char="●"/>
            </a:pPr>
            <a:r>
              <a:rPr lang="en" sz="1100">
                <a:solidFill>
                  <a:schemeClr val="dk1"/>
                </a:solidFill>
                <a:latin typeface="Questrial"/>
                <a:ea typeface="Questrial"/>
                <a:cs typeface="Questrial"/>
                <a:sym typeface="Questrial"/>
              </a:rPr>
              <a:t>When you encounter a problem, you investigate to determine the root cause because the problem may be a symptom of a deeper issue.</a:t>
            </a:r>
            <a:endParaRPr sz="1100">
              <a:solidFill>
                <a:schemeClr val="dk1"/>
              </a:solidFill>
              <a:latin typeface="Questrial"/>
              <a:ea typeface="Questrial"/>
              <a:cs typeface="Questrial"/>
              <a:sym typeface="Questrial"/>
            </a:endParaRPr>
          </a:p>
          <a:p>
            <a:pPr marL="457200" lvl="0" indent="-298450" algn="l" rtl="0">
              <a:lnSpc>
                <a:spcPct val="115000"/>
              </a:lnSpc>
              <a:spcBef>
                <a:spcPts val="0"/>
              </a:spcBef>
              <a:spcAft>
                <a:spcPts val="0"/>
              </a:spcAft>
              <a:buClr>
                <a:schemeClr val="dk1"/>
              </a:buClr>
              <a:buSzPts val="1100"/>
              <a:buFont typeface="Questrial"/>
              <a:buChar char="●"/>
            </a:pPr>
            <a:r>
              <a:rPr lang="en" sz="1100">
                <a:solidFill>
                  <a:schemeClr val="dk1"/>
                </a:solidFill>
                <a:latin typeface="Questrial"/>
                <a:ea typeface="Questrial"/>
                <a:cs typeface="Questrial"/>
                <a:sym typeface="Questrial"/>
              </a:rPr>
              <a:t>When you run into a problem at work, you first brainstorm a few ideas on your own before going to your supervisor.</a:t>
            </a:r>
            <a:endParaRPr sz="1100">
              <a:solidFill>
                <a:schemeClr val="dk1"/>
              </a:solidFill>
              <a:latin typeface="Questrial"/>
              <a:ea typeface="Questrial"/>
              <a:cs typeface="Questrial"/>
              <a:sym typeface="Questrial"/>
            </a:endParaRPr>
          </a:p>
          <a:p>
            <a:pPr marL="457200" lvl="0" indent="-298450" algn="l" rtl="0">
              <a:lnSpc>
                <a:spcPct val="115000"/>
              </a:lnSpc>
              <a:spcBef>
                <a:spcPts val="0"/>
              </a:spcBef>
              <a:spcAft>
                <a:spcPts val="0"/>
              </a:spcAft>
              <a:buClr>
                <a:schemeClr val="dk1"/>
              </a:buClr>
              <a:buSzPts val="1100"/>
              <a:buFont typeface="Questrial"/>
              <a:buChar char="●"/>
            </a:pPr>
            <a:r>
              <a:rPr lang="en" sz="1100">
                <a:solidFill>
                  <a:schemeClr val="dk1"/>
                </a:solidFill>
                <a:latin typeface="Questrial"/>
                <a:ea typeface="Questrial"/>
                <a:cs typeface="Questrial"/>
                <a:sym typeface="Questrial"/>
              </a:rPr>
              <a:t>When you're tasked with developing a plan, you gather relevant and reliable data through research and consider potential implications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p:nvPr/>
        </p:nvSpPr>
        <p:spPr>
          <a:xfrm>
            <a:off x="5457900" y="2776425"/>
            <a:ext cx="1666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Questrial"/>
                <a:ea typeface="Questrial"/>
                <a:cs typeface="Questrial"/>
                <a:sym typeface="Questrial"/>
              </a:rPr>
              <a:t>Gain</a:t>
            </a:r>
            <a:endParaRPr>
              <a:latin typeface="Questrial"/>
              <a:ea typeface="Questrial"/>
              <a:cs typeface="Questrial"/>
              <a:sym typeface="Questrial"/>
            </a:endParaRPr>
          </a:p>
        </p:txBody>
      </p:sp>
      <p:sp>
        <p:nvSpPr>
          <p:cNvPr id="192" name="Google Shape;192;p25"/>
          <p:cNvSpPr txBox="1"/>
          <p:nvPr/>
        </p:nvSpPr>
        <p:spPr>
          <a:xfrm>
            <a:off x="5457900" y="2483700"/>
            <a:ext cx="1666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Questrial"/>
                <a:ea typeface="Questrial"/>
                <a:cs typeface="Questrial"/>
                <a:sym typeface="Questrial"/>
              </a:rPr>
              <a:t>Loss</a:t>
            </a:r>
            <a:endParaRPr>
              <a:latin typeface="Questrial"/>
              <a:ea typeface="Questrial"/>
              <a:cs typeface="Questrial"/>
              <a:sym typeface="Questrial"/>
            </a:endParaRPr>
          </a:p>
        </p:txBody>
      </p:sp>
      <p:cxnSp>
        <p:nvCxnSpPr>
          <p:cNvPr id="193" name="Google Shape;193;p25"/>
          <p:cNvCxnSpPr/>
          <p:nvPr/>
        </p:nvCxnSpPr>
        <p:spPr>
          <a:xfrm>
            <a:off x="0" y="882300"/>
            <a:ext cx="7344900" cy="0"/>
          </a:xfrm>
          <a:prstGeom prst="straightConnector1">
            <a:avLst/>
          </a:prstGeom>
          <a:noFill/>
          <a:ln w="114300" cap="flat" cmpd="sng">
            <a:solidFill>
              <a:srgbClr val="3AAFA9"/>
            </a:solidFill>
            <a:prstDash val="solid"/>
            <a:round/>
            <a:headEnd type="none" w="med" len="med"/>
            <a:tailEnd type="none" w="med" len="med"/>
          </a:ln>
        </p:spPr>
      </p:cxnSp>
      <p:sp>
        <p:nvSpPr>
          <p:cNvPr id="194" name="Google Shape;194;p25"/>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ASSESSING THE DATA</a:t>
            </a:r>
            <a:endParaRPr sz="3300" b="1">
              <a:solidFill>
                <a:srgbClr val="17525A"/>
              </a:solidFill>
              <a:latin typeface="Questrial"/>
              <a:ea typeface="Questrial"/>
              <a:cs typeface="Questrial"/>
              <a:sym typeface="Questrial"/>
            </a:endParaRPr>
          </a:p>
        </p:txBody>
      </p:sp>
      <p:sp>
        <p:nvSpPr>
          <p:cNvPr id="195" name="Google Shape;195;p25"/>
          <p:cNvSpPr txBox="1"/>
          <p:nvPr/>
        </p:nvSpPr>
        <p:spPr>
          <a:xfrm>
            <a:off x="247275" y="986025"/>
            <a:ext cx="4854900" cy="1585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Questrial"/>
              <a:buChar char="●"/>
            </a:pPr>
            <a:r>
              <a:rPr lang="en" sz="1500">
                <a:solidFill>
                  <a:schemeClr val="dk1"/>
                </a:solidFill>
                <a:latin typeface="Questrial"/>
                <a:ea typeface="Questrial"/>
                <a:cs typeface="Questrial"/>
                <a:sym typeface="Questrial"/>
              </a:rPr>
              <a:t>Significant Loss (decreased by 2 scales or more)</a:t>
            </a:r>
            <a:endParaRPr sz="1500">
              <a:solidFill>
                <a:schemeClr val="dk1"/>
              </a:solidFill>
              <a:latin typeface="Questrial"/>
              <a:ea typeface="Questrial"/>
              <a:cs typeface="Questrial"/>
              <a:sym typeface="Questrial"/>
            </a:endParaRPr>
          </a:p>
          <a:p>
            <a:pPr marL="457200" lvl="0" indent="-323850" algn="l" rtl="0">
              <a:lnSpc>
                <a:spcPct val="115000"/>
              </a:lnSpc>
              <a:spcBef>
                <a:spcPts val="0"/>
              </a:spcBef>
              <a:spcAft>
                <a:spcPts val="0"/>
              </a:spcAft>
              <a:buClr>
                <a:schemeClr val="dk1"/>
              </a:buClr>
              <a:buSzPts val="1500"/>
              <a:buFont typeface="Questrial"/>
              <a:buChar char="●"/>
            </a:pPr>
            <a:r>
              <a:rPr lang="en" sz="1500">
                <a:solidFill>
                  <a:schemeClr val="dk1"/>
                </a:solidFill>
                <a:latin typeface="Questrial"/>
                <a:ea typeface="Questrial"/>
                <a:cs typeface="Questrial"/>
                <a:sym typeface="Questrial"/>
              </a:rPr>
              <a:t>Loss (decreased by less than 2 scales)</a:t>
            </a:r>
            <a:endParaRPr sz="1500">
              <a:solidFill>
                <a:schemeClr val="dk1"/>
              </a:solidFill>
              <a:latin typeface="Questrial"/>
              <a:ea typeface="Questrial"/>
              <a:cs typeface="Questrial"/>
              <a:sym typeface="Questrial"/>
            </a:endParaRPr>
          </a:p>
          <a:p>
            <a:pPr marL="457200" lvl="0" indent="-323850" algn="l" rtl="0">
              <a:lnSpc>
                <a:spcPct val="115000"/>
              </a:lnSpc>
              <a:spcBef>
                <a:spcPts val="0"/>
              </a:spcBef>
              <a:spcAft>
                <a:spcPts val="0"/>
              </a:spcAft>
              <a:buClr>
                <a:schemeClr val="dk1"/>
              </a:buClr>
              <a:buSzPts val="1500"/>
              <a:buFont typeface="Questrial"/>
              <a:buChar char="●"/>
            </a:pPr>
            <a:r>
              <a:rPr lang="en" sz="1500">
                <a:solidFill>
                  <a:schemeClr val="dk1"/>
                </a:solidFill>
                <a:latin typeface="Questrial"/>
                <a:ea typeface="Questrial"/>
                <a:cs typeface="Questrial"/>
                <a:sym typeface="Questrial"/>
              </a:rPr>
              <a:t>No Gain (no increase or decrease) </a:t>
            </a:r>
            <a:endParaRPr sz="1500">
              <a:solidFill>
                <a:schemeClr val="dk1"/>
              </a:solidFill>
              <a:latin typeface="Questrial"/>
              <a:ea typeface="Questrial"/>
              <a:cs typeface="Questrial"/>
              <a:sym typeface="Questrial"/>
            </a:endParaRPr>
          </a:p>
          <a:p>
            <a:pPr marL="457200" lvl="0" indent="-323850" algn="l" rtl="0">
              <a:lnSpc>
                <a:spcPct val="115000"/>
              </a:lnSpc>
              <a:spcBef>
                <a:spcPts val="0"/>
              </a:spcBef>
              <a:spcAft>
                <a:spcPts val="0"/>
              </a:spcAft>
              <a:buClr>
                <a:schemeClr val="dk1"/>
              </a:buClr>
              <a:buSzPts val="1500"/>
              <a:buFont typeface="Questrial"/>
              <a:buChar char="●"/>
            </a:pPr>
            <a:r>
              <a:rPr lang="en" sz="1500">
                <a:solidFill>
                  <a:schemeClr val="dk1"/>
                </a:solidFill>
                <a:latin typeface="Questrial"/>
                <a:ea typeface="Questrial"/>
                <a:cs typeface="Questrial"/>
                <a:sym typeface="Questrial"/>
              </a:rPr>
              <a:t>Gain (increased by less than 2 scales)</a:t>
            </a:r>
            <a:endParaRPr sz="1500">
              <a:solidFill>
                <a:schemeClr val="dk1"/>
              </a:solidFill>
              <a:latin typeface="Questrial"/>
              <a:ea typeface="Questrial"/>
              <a:cs typeface="Questrial"/>
              <a:sym typeface="Questrial"/>
            </a:endParaRPr>
          </a:p>
          <a:p>
            <a:pPr marL="457200" lvl="0" indent="-323850" algn="l" rtl="0">
              <a:lnSpc>
                <a:spcPct val="115000"/>
              </a:lnSpc>
              <a:spcBef>
                <a:spcPts val="0"/>
              </a:spcBef>
              <a:spcAft>
                <a:spcPts val="0"/>
              </a:spcAft>
              <a:buClr>
                <a:schemeClr val="dk1"/>
              </a:buClr>
              <a:buSzPts val="1500"/>
              <a:buFont typeface="Questrial"/>
              <a:buChar char="●"/>
            </a:pPr>
            <a:r>
              <a:rPr lang="en" sz="1500">
                <a:solidFill>
                  <a:schemeClr val="dk1"/>
                </a:solidFill>
                <a:latin typeface="Questrial"/>
                <a:ea typeface="Questrial"/>
                <a:cs typeface="Questrial"/>
                <a:sym typeface="Questrial"/>
              </a:rPr>
              <a:t>Significant Gain (increased by 2 scales or more)</a:t>
            </a:r>
            <a:endParaRPr sz="2000">
              <a:solidFill>
                <a:schemeClr val="dk1"/>
              </a:solidFill>
              <a:latin typeface="Questrial"/>
              <a:ea typeface="Questrial"/>
              <a:cs typeface="Questrial"/>
              <a:sym typeface="Questrial"/>
            </a:endParaRPr>
          </a:p>
        </p:txBody>
      </p:sp>
      <p:graphicFrame>
        <p:nvGraphicFramePr>
          <p:cNvPr id="196" name="Google Shape;196;p25"/>
          <p:cNvGraphicFramePr/>
          <p:nvPr/>
        </p:nvGraphicFramePr>
        <p:xfrm>
          <a:off x="640275" y="3397950"/>
          <a:ext cx="3000000" cy="3000000"/>
        </p:xfrm>
        <a:graphic>
          <a:graphicData uri="http://schemas.openxmlformats.org/drawingml/2006/table">
            <a:tbl>
              <a:tblPr>
                <a:noFill/>
                <a:tableStyleId>{D373A9B7-E5CC-4826-B7D7-A386FE2DA78A}</a:tableStyleId>
              </a:tblPr>
              <a:tblGrid>
                <a:gridCol w="1123350">
                  <a:extLst>
                    <a:ext uri="{9D8B030D-6E8A-4147-A177-3AD203B41FA5}">
                      <a16:colId xmlns:a16="http://schemas.microsoft.com/office/drawing/2014/main" val="20000"/>
                    </a:ext>
                  </a:extLst>
                </a:gridCol>
                <a:gridCol w="1123350">
                  <a:extLst>
                    <a:ext uri="{9D8B030D-6E8A-4147-A177-3AD203B41FA5}">
                      <a16:colId xmlns:a16="http://schemas.microsoft.com/office/drawing/2014/main" val="20001"/>
                    </a:ext>
                  </a:extLst>
                </a:gridCol>
                <a:gridCol w="1123350">
                  <a:extLst>
                    <a:ext uri="{9D8B030D-6E8A-4147-A177-3AD203B41FA5}">
                      <a16:colId xmlns:a16="http://schemas.microsoft.com/office/drawing/2014/main" val="20002"/>
                    </a:ext>
                  </a:extLst>
                </a:gridCol>
                <a:gridCol w="1123350">
                  <a:extLst>
                    <a:ext uri="{9D8B030D-6E8A-4147-A177-3AD203B41FA5}">
                      <a16:colId xmlns:a16="http://schemas.microsoft.com/office/drawing/2014/main" val="20003"/>
                    </a:ext>
                  </a:extLst>
                </a:gridCol>
                <a:gridCol w="1123350">
                  <a:extLst>
                    <a:ext uri="{9D8B030D-6E8A-4147-A177-3AD203B41FA5}">
                      <a16:colId xmlns:a16="http://schemas.microsoft.com/office/drawing/2014/main" val="20004"/>
                    </a:ext>
                  </a:extLst>
                </a:gridCol>
                <a:gridCol w="1123350">
                  <a:extLst>
                    <a:ext uri="{9D8B030D-6E8A-4147-A177-3AD203B41FA5}">
                      <a16:colId xmlns:a16="http://schemas.microsoft.com/office/drawing/2014/main" val="20005"/>
                    </a:ext>
                  </a:extLst>
                </a:gridCol>
                <a:gridCol w="1123350">
                  <a:extLst>
                    <a:ext uri="{9D8B030D-6E8A-4147-A177-3AD203B41FA5}">
                      <a16:colId xmlns:a16="http://schemas.microsoft.com/office/drawing/2014/main" val="20006"/>
                    </a:ext>
                  </a:extLst>
                </a:gridCol>
              </a:tblGrid>
              <a:tr h="454675">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Never</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7252A"/>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Little </a:t>
                      </a:r>
                      <a:endParaRPr sz="1000" b="1">
                        <a:solidFill>
                          <a:srgbClr val="FFFFFF"/>
                        </a:solidFill>
                        <a:latin typeface="Questrial"/>
                        <a:ea typeface="Questrial"/>
                        <a:cs typeface="Questrial"/>
                        <a:sym typeface="Questrial"/>
                      </a:endParaRPr>
                    </a:p>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7525A"/>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Some </a:t>
                      </a:r>
                      <a:endParaRPr sz="1000" b="1">
                        <a:solidFill>
                          <a:srgbClr val="FFFFFF"/>
                        </a:solidFill>
                        <a:latin typeface="Questrial"/>
                        <a:ea typeface="Questrial"/>
                        <a:cs typeface="Questrial"/>
                        <a:sym typeface="Questrial"/>
                      </a:endParaRPr>
                    </a:p>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AAFA9"/>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Moderate </a:t>
                      </a:r>
                      <a:endParaRPr sz="1000" b="1">
                        <a:solidFill>
                          <a:srgbClr val="FFFFFF"/>
                        </a:solidFill>
                        <a:latin typeface="Questrial"/>
                        <a:ea typeface="Questrial"/>
                        <a:cs typeface="Questrial"/>
                        <a:sym typeface="Questrial"/>
                      </a:endParaRPr>
                    </a:p>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Above Average</a:t>
                      </a:r>
                      <a:endParaRPr sz="1000" b="1">
                        <a:solidFill>
                          <a:srgbClr val="FFFFFF"/>
                        </a:solidFill>
                        <a:latin typeface="Questrial"/>
                        <a:ea typeface="Questrial"/>
                        <a:cs typeface="Questrial"/>
                        <a:sym typeface="Questrial"/>
                      </a:endParaRPr>
                    </a:p>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 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94C60"/>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Great Extent</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5A118"/>
                    </a:solidFill>
                  </a:tcPr>
                </a:tc>
                <a:tc>
                  <a:txBody>
                    <a:bodyPr/>
                    <a:lstStyle/>
                    <a:p>
                      <a:pPr marL="0" lvl="0" indent="0" algn="ctr" rtl="0">
                        <a:lnSpc>
                          <a:spcPct val="115000"/>
                        </a:lnSpc>
                        <a:spcBef>
                          <a:spcPts val="0"/>
                        </a:spcBef>
                        <a:spcAft>
                          <a:spcPts val="0"/>
                        </a:spcAft>
                        <a:buNone/>
                      </a:pPr>
                      <a:r>
                        <a:rPr lang="en" sz="1000" b="1">
                          <a:solidFill>
                            <a:srgbClr val="FFFFFF"/>
                          </a:solidFill>
                          <a:latin typeface="Questrial"/>
                          <a:ea typeface="Questrial"/>
                          <a:cs typeface="Questrial"/>
                          <a:sym typeface="Questrial"/>
                        </a:rPr>
                        <a:t>Always</a:t>
                      </a:r>
                      <a:endParaRPr sz="1000" b="1">
                        <a:solidFill>
                          <a:srgbClr val="FFFFFF"/>
                        </a:solidFill>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A0BB"/>
                    </a:solidFill>
                  </a:tcPr>
                </a:tc>
                <a:extLst>
                  <a:ext uri="{0D108BD9-81ED-4DB2-BD59-A6C34878D82A}">
                    <a16:rowId xmlns:a16="http://schemas.microsoft.com/office/drawing/2014/main" val="10000"/>
                  </a:ext>
                </a:extLst>
              </a:tr>
              <a:tr h="386075">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1</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2</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3</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4</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5</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6</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Questrial"/>
                          <a:ea typeface="Questrial"/>
                          <a:cs typeface="Questrial"/>
                          <a:sym typeface="Questrial"/>
                        </a:rPr>
                        <a:t>7</a:t>
                      </a:r>
                      <a:endParaRPr sz="1700">
                        <a:latin typeface="Questrial"/>
                        <a:ea typeface="Questrial"/>
                        <a:cs typeface="Questrial"/>
                        <a:sym typeface="Quest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97" name="Google Shape;197;p25"/>
          <p:cNvCxnSpPr/>
          <p:nvPr/>
        </p:nvCxnSpPr>
        <p:spPr>
          <a:xfrm rot="10800000">
            <a:off x="2333625" y="3140850"/>
            <a:ext cx="0" cy="257100"/>
          </a:xfrm>
          <a:prstGeom prst="straightConnector1">
            <a:avLst/>
          </a:prstGeom>
          <a:noFill/>
          <a:ln w="76200" cap="flat" cmpd="sng">
            <a:solidFill>
              <a:srgbClr val="F5A118"/>
            </a:solidFill>
            <a:prstDash val="solid"/>
            <a:round/>
            <a:headEnd type="none" w="med" len="med"/>
            <a:tailEnd type="none" w="med" len="med"/>
          </a:ln>
        </p:spPr>
      </p:cxnSp>
      <p:cxnSp>
        <p:nvCxnSpPr>
          <p:cNvPr id="198" name="Google Shape;198;p25"/>
          <p:cNvCxnSpPr/>
          <p:nvPr/>
        </p:nvCxnSpPr>
        <p:spPr>
          <a:xfrm rot="10800000">
            <a:off x="4572000" y="3140850"/>
            <a:ext cx="0" cy="257100"/>
          </a:xfrm>
          <a:prstGeom prst="straightConnector1">
            <a:avLst/>
          </a:prstGeom>
          <a:noFill/>
          <a:ln w="76200" cap="flat" cmpd="sng">
            <a:solidFill>
              <a:srgbClr val="F5A118"/>
            </a:solidFill>
            <a:prstDash val="solid"/>
            <a:round/>
            <a:headEnd type="none" w="med" len="med"/>
            <a:tailEnd type="none" w="med" len="med"/>
          </a:ln>
        </p:spPr>
      </p:cxnSp>
      <p:cxnSp>
        <p:nvCxnSpPr>
          <p:cNvPr id="199" name="Google Shape;199;p25"/>
          <p:cNvCxnSpPr/>
          <p:nvPr/>
        </p:nvCxnSpPr>
        <p:spPr>
          <a:xfrm rot="10800000">
            <a:off x="2295350" y="3176550"/>
            <a:ext cx="2310000" cy="4800"/>
          </a:xfrm>
          <a:prstGeom prst="straightConnector1">
            <a:avLst/>
          </a:prstGeom>
          <a:noFill/>
          <a:ln w="76200" cap="flat" cmpd="sng">
            <a:solidFill>
              <a:srgbClr val="F5A118"/>
            </a:solidFill>
            <a:prstDash val="solid"/>
            <a:round/>
            <a:headEnd type="none" w="med" len="med"/>
            <a:tailEnd type="none" w="med" len="med"/>
          </a:ln>
        </p:spPr>
      </p:cxnSp>
      <p:cxnSp>
        <p:nvCxnSpPr>
          <p:cNvPr id="200" name="Google Shape;200;p25"/>
          <p:cNvCxnSpPr/>
          <p:nvPr/>
        </p:nvCxnSpPr>
        <p:spPr>
          <a:xfrm rot="10800000">
            <a:off x="5743575" y="3140850"/>
            <a:ext cx="0" cy="257100"/>
          </a:xfrm>
          <a:prstGeom prst="straightConnector1">
            <a:avLst/>
          </a:prstGeom>
          <a:noFill/>
          <a:ln w="76200" cap="flat" cmpd="sng">
            <a:solidFill>
              <a:srgbClr val="F5A118"/>
            </a:solidFill>
            <a:prstDash val="solid"/>
            <a:round/>
            <a:headEnd type="none" w="med" len="med"/>
            <a:tailEnd type="none" w="med" len="med"/>
          </a:ln>
        </p:spPr>
      </p:cxnSp>
      <p:cxnSp>
        <p:nvCxnSpPr>
          <p:cNvPr id="201" name="Google Shape;201;p25"/>
          <p:cNvCxnSpPr/>
          <p:nvPr/>
        </p:nvCxnSpPr>
        <p:spPr>
          <a:xfrm rot="10800000">
            <a:off x="6858000" y="3140850"/>
            <a:ext cx="0" cy="257100"/>
          </a:xfrm>
          <a:prstGeom prst="straightConnector1">
            <a:avLst/>
          </a:prstGeom>
          <a:noFill/>
          <a:ln w="76200" cap="flat" cmpd="sng">
            <a:solidFill>
              <a:srgbClr val="F5A118"/>
            </a:solidFill>
            <a:prstDash val="solid"/>
            <a:round/>
            <a:headEnd type="none" w="med" len="med"/>
            <a:tailEnd type="none" w="med" len="med"/>
          </a:ln>
        </p:spPr>
      </p:cxnSp>
      <p:cxnSp>
        <p:nvCxnSpPr>
          <p:cNvPr id="202" name="Google Shape;202;p25"/>
          <p:cNvCxnSpPr/>
          <p:nvPr/>
        </p:nvCxnSpPr>
        <p:spPr>
          <a:xfrm flipH="1">
            <a:off x="5705375" y="3171825"/>
            <a:ext cx="1195500" cy="4800"/>
          </a:xfrm>
          <a:prstGeom prst="straightConnector1">
            <a:avLst/>
          </a:prstGeom>
          <a:noFill/>
          <a:ln w="76200" cap="flat" cmpd="sng">
            <a:solidFill>
              <a:srgbClr val="F5A118"/>
            </a:solidFill>
            <a:prstDash val="solid"/>
            <a:round/>
            <a:headEnd type="none" w="med" len="med"/>
            <a:tailEnd type="none" w="med" len="med"/>
          </a:ln>
        </p:spPr>
      </p:cxnSp>
      <p:cxnSp>
        <p:nvCxnSpPr>
          <p:cNvPr id="203" name="Google Shape;203;p25"/>
          <p:cNvCxnSpPr/>
          <p:nvPr/>
        </p:nvCxnSpPr>
        <p:spPr>
          <a:xfrm rot="10800000">
            <a:off x="2502650" y="2752725"/>
            <a:ext cx="1895400" cy="0"/>
          </a:xfrm>
          <a:prstGeom prst="straightConnector1">
            <a:avLst/>
          </a:prstGeom>
          <a:noFill/>
          <a:ln w="28575" cap="flat" cmpd="sng">
            <a:solidFill>
              <a:schemeClr val="dk2"/>
            </a:solidFill>
            <a:prstDash val="solid"/>
            <a:round/>
            <a:headEnd type="none" w="med" len="med"/>
            <a:tailEnd type="triangle" w="med" len="med"/>
          </a:ln>
        </p:spPr>
      </p:cxnSp>
      <p:sp>
        <p:nvSpPr>
          <p:cNvPr id="204" name="Google Shape;204;p25"/>
          <p:cNvSpPr txBox="1"/>
          <p:nvPr/>
        </p:nvSpPr>
        <p:spPr>
          <a:xfrm>
            <a:off x="2731250" y="2447925"/>
            <a:ext cx="166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Significant Loss</a:t>
            </a:r>
            <a:endParaRPr>
              <a:latin typeface="Questrial"/>
              <a:ea typeface="Questrial"/>
              <a:cs typeface="Questrial"/>
              <a:sym typeface="Questrial"/>
            </a:endParaRPr>
          </a:p>
        </p:txBody>
      </p:sp>
      <p:cxnSp>
        <p:nvCxnSpPr>
          <p:cNvPr id="205" name="Google Shape;205;p25"/>
          <p:cNvCxnSpPr/>
          <p:nvPr/>
        </p:nvCxnSpPr>
        <p:spPr>
          <a:xfrm>
            <a:off x="2571750" y="3067050"/>
            <a:ext cx="1838400" cy="9600"/>
          </a:xfrm>
          <a:prstGeom prst="straightConnector1">
            <a:avLst/>
          </a:prstGeom>
          <a:noFill/>
          <a:ln w="28575" cap="flat" cmpd="sng">
            <a:solidFill>
              <a:schemeClr val="dk2"/>
            </a:solidFill>
            <a:prstDash val="solid"/>
            <a:round/>
            <a:headEnd type="none" w="med" len="med"/>
            <a:tailEnd type="triangle" w="med" len="med"/>
          </a:ln>
        </p:spPr>
      </p:cxnSp>
      <p:sp>
        <p:nvSpPr>
          <p:cNvPr id="206" name="Google Shape;206;p25"/>
          <p:cNvSpPr txBox="1"/>
          <p:nvPr/>
        </p:nvSpPr>
        <p:spPr>
          <a:xfrm>
            <a:off x="2731250" y="2740650"/>
            <a:ext cx="166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Significant Gain</a:t>
            </a:r>
            <a:endParaRPr>
              <a:latin typeface="Questrial"/>
              <a:ea typeface="Questrial"/>
              <a:cs typeface="Questrial"/>
              <a:sym typeface="Questrial"/>
            </a:endParaRPr>
          </a:p>
        </p:txBody>
      </p:sp>
      <p:cxnSp>
        <p:nvCxnSpPr>
          <p:cNvPr id="207" name="Google Shape;207;p25"/>
          <p:cNvCxnSpPr/>
          <p:nvPr/>
        </p:nvCxnSpPr>
        <p:spPr>
          <a:xfrm flipH="1">
            <a:off x="5667450" y="2781300"/>
            <a:ext cx="1247700" cy="7200"/>
          </a:xfrm>
          <a:prstGeom prst="straightConnector1">
            <a:avLst/>
          </a:prstGeom>
          <a:noFill/>
          <a:ln w="28575" cap="flat" cmpd="sng">
            <a:solidFill>
              <a:schemeClr val="dk2"/>
            </a:solidFill>
            <a:prstDash val="solid"/>
            <a:round/>
            <a:headEnd type="none" w="med" len="med"/>
            <a:tailEnd type="triangle" w="med" len="med"/>
          </a:ln>
        </p:spPr>
      </p:cxnSp>
      <p:cxnSp>
        <p:nvCxnSpPr>
          <p:cNvPr id="208" name="Google Shape;208;p25"/>
          <p:cNvCxnSpPr/>
          <p:nvPr/>
        </p:nvCxnSpPr>
        <p:spPr>
          <a:xfrm>
            <a:off x="5743575" y="3070613"/>
            <a:ext cx="1162200" cy="6000"/>
          </a:xfrm>
          <a:prstGeom prst="straightConnector1">
            <a:avLst/>
          </a:prstGeom>
          <a:noFill/>
          <a:ln w="28575" cap="flat" cmpd="sng">
            <a:solidFill>
              <a:schemeClr val="dk2"/>
            </a:solidFill>
            <a:prstDash val="solid"/>
            <a:round/>
            <a:headEnd type="none" w="med" len="med"/>
            <a:tailEnd type="triangle" w="med" len="med"/>
          </a:ln>
        </p:spPr>
      </p:cxnSp>
      <p:sp>
        <p:nvSpPr>
          <p:cNvPr id="209" name="Google Shape;209;p25"/>
          <p:cNvSpPr/>
          <p:nvPr/>
        </p:nvSpPr>
        <p:spPr>
          <a:xfrm>
            <a:off x="530775" y="4418475"/>
            <a:ext cx="2267100" cy="504900"/>
          </a:xfrm>
          <a:prstGeom prst="rect">
            <a:avLst/>
          </a:prstGeom>
          <a:solidFill>
            <a:srgbClr val="F5A11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 of Participants </a:t>
            </a:r>
            <a:endParaRPr>
              <a:latin typeface="Questrial"/>
              <a:ea typeface="Questrial"/>
              <a:cs typeface="Questrial"/>
              <a:sym typeface="Questrial"/>
            </a:endParaRPr>
          </a:p>
          <a:p>
            <a:pPr marL="0" lvl="0" indent="0" algn="ctr" rtl="0">
              <a:spcBef>
                <a:spcPts val="0"/>
              </a:spcBef>
              <a:spcAft>
                <a:spcPts val="0"/>
              </a:spcAft>
              <a:buNone/>
            </a:pPr>
            <a:r>
              <a:rPr lang="en">
                <a:latin typeface="Questrial"/>
                <a:ea typeface="Questrial"/>
                <a:cs typeface="Questrial"/>
                <a:sym typeface="Questrial"/>
              </a:rPr>
              <a:t>noting a Gain</a:t>
            </a:r>
            <a:endParaRPr>
              <a:latin typeface="Questrial"/>
              <a:ea typeface="Questrial"/>
              <a:cs typeface="Questrial"/>
              <a:sym typeface="Questrial"/>
            </a:endParaRPr>
          </a:p>
        </p:txBody>
      </p:sp>
      <p:sp>
        <p:nvSpPr>
          <p:cNvPr id="210" name="Google Shape;210;p25"/>
          <p:cNvSpPr/>
          <p:nvPr/>
        </p:nvSpPr>
        <p:spPr>
          <a:xfrm>
            <a:off x="3640375" y="4441200"/>
            <a:ext cx="2267100" cy="504900"/>
          </a:xfrm>
          <a:prstGeom prst="rect">
            <a:avLst/>
          </a:prstGeom>
          <a:solidFill>
            <a:srgbClr val="ACA0B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 of Participants </a:t>
            </a:r>
            <a:endParaRPr>
              <a:latin typeface="Questrial"/>
              <a:ea typeface="Questrial"/>
              <a:cs typeface="Questrial"/>
              <a:sym typeface="Questrial"/>
            </a:endParaRPr>
          </a:p>
          <a:p>
            <a:pPr marL="0" lvl="0" indent="0" algn="ctr" rtl="0">
              <a:spcBef>
                <a:spcPts val="0"/>
              </a:spcBef>
              <a:spcAft>
                <a:spcPts val="0"/>
              </a:spcAft>
              <a:buNone/>
            </a:pPr>
            <a:r>
              <a:rPr lang="en">
                <a:latin typeface="Questrial"/>
                <a:ea typeface="Questrial"/>
                <a:cs typeface="Questrial"/>
                <a:sym typeface="Questrial"/>
              </a:rPr>
              <a:t>noting a Significant Gain</a:t>
            </a:r>
            <a:endParaRPr>
              <a:latin typeface="Questrial"/>
              <a:ea typeface="Questrial"/>
              <a:cs typeface="Questrial"/>
              <a:sym typeface="Questrial"/>
            </a:endParaRPr>
          </a:p>
        </p:txBody>
      </p:sp>
      <p:sp>
        <p:nvSpPr>
          <p:cNvPr id="211" name="Google Shape;211;p25"/>
          <p:cNvSpPr/>
          <p:nvPr/>
        </p:nvSpPr>
        <p:spPr>
          <a:xfrm>
            <a:off x="3076175" y="4627950"/>
            <a:ext cx="285900" cy="954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rot="5400000">
            <a:off x="3076175" y="4618500"/>
            <a:ext cx="285900" cy="954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6067025" y="4587475"/>
            <a:ext cx="285900" cy="954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6067025" y="4714950"/>
            <a:ext cx="285900" cy="954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6512475" y="4413750"/>
            <a:ext cx="2267100" cy="504900"/>
          </a:xfrm>
          <a:prstGeom prst="rect">
            <a:avLst/>
          </a:prstGeom>
          <a:solidFill>
            <a:srgbClr val="3AAF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TOTAL% of Participants </a:t>
            </a:r>
            <a:endParaRPr>
              <a:latin typeface="Questrial"/>
              <a:ea typeface="Questrial"/>
              <a:cs typeface="Questrial"/>
              <a:sym typeface="Questrial"/>
            </a:endParaRPr>
          </a:p>
          <a:p>
            <a:pPr marL="0" lvl="0" indent="0" algn="ctr" rtl="0">
              <a:spcBef>
                <a:spcPts val="0"/>
              </a:spcBef>
              <a:spcAft>
                <a:spcPts val="0"/>
              </a:spcAft>
              <a:buNone/>
            </a:pPr>
            <a:r>
              <a:rPr lang="en">
                <a:latin typeface="Questrial"/>
                <a:ea typeface="Questrial"/>
                <a:cs typeface="Questrial"/>
                <a:sym typeface="Questrial"/>
              </a:rPr>
              <a:t>Who noted gain in skills</a:t>
            </a:r>
            <a:endParaRPr>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cxnSp>
        <p:nvCxnSpPr>
          <p:cNvPr id="220" name="Google Shape;220;p26"/>
          <p:cNvCxnSpPr/>
          <p:nvPr/>
        </p:nvCxnSpPr>
        <p:spPr>
          <a:xfrm>
            <a:off x="2126650" y="968425"/>
            <a:ext cx="0" cy="3989700"/>
          </a:xfrm>
          <a:prstGeom prst="straightConnector1">
            <a:avLst/>
          </a:prstGeom>
          <a:noFill/>
          <a:ln w="228600" cap="flat" cmpd="sng">
            <a:solidFill>
              <a:schemeClr val="dk2"/>
            </a:solidFill>
            <a:prstDash val="solid"/>
            <a:round/>
            <a:headEnd type="none" w="med" len="med"/>
            <a:tailEnd type="none" w="med" len="med"/>
          </a:ln>
        </p:spPr>
      </p:cxnSp>
      <p:sp>
        <p:nvSpPr>
          <p:cNvPr id="221" name="Google Shape;221;p26"/>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REVIEWING THE DATA</a:t>
            </a:r>
            <a:endParaRPr sz="3300" b="1">
              <a:solidFill>
                <a:srgbClr val="17525A"/>
              </a:solidFill>
              <a:latin typeface="Questrial"/>
              <a:ea typeface="Questrial"/>
              <a:cs typeface="Questrial"/>
              <a:sym typeface="Questrial"/>
            </a:endParaRPr>
          </a:p>
        </p:txBody>
      </p:sp>
      <p:sp>
        <p:nvSpPr>
          <p:cNvPr id="222" name="Google Shape;222;p26"/>
          <p:cNvSpPr txBox="1"/>
          <p:nvPr/>
        </p:nvSpPr>
        <p:spPr>
          <a:xfrm>
            <a:off x="2225550" y="968425"/>
            <a:ext cx="6713700" cy="3989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Font typeface="Questrial"/>
              <a:buAutoNum type="arabicPeriod"/>
            </a:pPr>
            <a:r>
              <a:rPr lang="en" sz="1600" b="1">
                <a:solidFill>
                  <a:schemeClr val="dk1"/>
                </a:solidFill>
                <a:latin typeface="Questrial"/>
                <a:ea typeface="Questrial"/>
                <a:cs typeface="Questrial"/>
                <a:sym typeface="Questrial"/>
              </a:rPr>
              <a:t>Host Company Locations: </a:t>
            </a:r>
            <a:r>
              <a:rPr lang="en" sz="1600">
                <a:solidFill>
                  <a:schemeClr val="dk1"/>
                </a:solidFill>
                <a:latin typeface="Questrial"/>
                <a:ea typeface="Questrial"/>
                <a:cs typeface="Questrial"/>
                <a:sym typeface="Questrial"/>
              </a:rPr>
              <a:t>To assist in removing location as a variable only internships occurring with a host company in Eastern Asia were compared.</a:t>
            </a:r>
            <a:endParaRPr sz="1600">
              <a:solidFill>
                <a:schemeClr val="dk1"/>
              </a:solidFill>
              <a:latin typeface="Questrial"/>
              <a:ea typeface="Questrial"/>
              <a:cs typeface="Questrial"/>
              <a:sym typeface="Questrial"/>
            </a:endParaRPr>
          </a:p>
          <a:p>
            <a:pPr marL="457200" lvl="0" indent="-330200" algn="l" rtl="0">
              <a:lnSpc>
                <a:spcPct val="115000"/>
              </a:lnSpc>
              <a:spcBef>
                <a:spcPts val="1400"/>
              </a:spcBef>
              <a:spcAft>
                <a:spcPts val="0"/>
              </a:spcAft>
              <a:buClr>
                <a:schemeClr val="dk1"/>
              </a:buClr>
              <a:buSzPts val="1600"/>
              <a:buFont typeface="Questrial"/>
              <a:buAutoNum type="arabicPeriod"/>
            </a:pPr>
            <a:r>
              <a:rPr lang="en" sz="1600" b="1">
                <a:solidFill>
                  <a:schemeClr val="dk1"/>
                </a:solidFill>
                <a:latin typeface="Questrial"/>
                <a:ea typeface="Questrial"/>
                <a:cs typeface="Questrial"/>
                <a:sym typeface="Questrial"/>
              </a:rPr>
              <a:t>Duration: </a:t>
            </a:r>
            <a:r>
              <a:rPr lang="en" sz="1600">
                <a:solidFill>
                  <a:schemeClr val="dk1"/>
                </a:solidFill>
                <a:latin typeface="Questrial"/>
                <a:ea typeface="Questrial"/>
                <a:cs typeface="Questrial"/>
                <a:sym typeface="Questrial"/>
              </a:rPr>
              <a:t>Both CRCC Asia and Virtual Internships structure their program durations  with participants choosing 4, 8, or 12 weeks.  </a:t>
            </a:r>
            <a:r>
              <a:rPr lang="en" sz="1600" b="1">
                <a:solidFill>
                  <a:srgbClr val="3AAFA9"/>
                </a:solidFill>
                <a:latin typeface="Questrial"/>
                <a:ea typeface="Questrial"/>
                <a:cs typeface="Questrial"/>
                <a:sym typeface="Questrial"/>
              </a:rPr>
              <a:t>70% of participants from both samples chose 8-weeks</a:t>
            </a:r>
            <a:r>
              <a:rPr lang="en" sz="1600">
                <a:solidFill>
                  <a:schemeClr val="dk1"/>
                </a:solidFill>
                <a:latin typeface="Questrial"/>
                <a:ea typeface="Questrial"/>
                <a:cs typeface="Questrial"/>
                <a:sym typeface="Questrial"/>
              </a:rPr>
              <a:t>.</a:t>
            </a:r>
            <a:endParaRPr sz="1600">
              <a:solidFill>
                <a:schemeClr val="dk1"/>
              </a:solidFill>
              <a:latin typeface="Questrial"/>
              <a:ea typeface="Questrial"/>
              <a:cs typeface="Questrial"/>
              <a:sym typeface="Questrial"/>
            </a:endParaRPr>
          </a:p>
          <a:p>
            <a:pPr marL="457200" lvl="0" indent="-330200" algn="l" rtl="0">
              <a:lnSpc>
                <a:spcPct val="115000"/>
              </a:lnSpc>
              <a:spcBef>
                <a:spcPts val="1400"/>
              </a:spcBef>
              <a:spcAft>
                <a:spcPts val="0"/>
              </a:spcAft>
              <a:buClr>
                <a:schemeClr val="dk1"/>
              </a:buClr>
              <a:buSzPts val="1600"/>
              <a:buFont typeface="Questrial"/>
              <a:buAutoNum type="arabicPeriod"/>
            </a:pPr>
            <a:r>
              <a:rPr lang="en" sz="1600" b="1">
                <a:solidFill>
                  <a:schemeClr val="dk1"/>
                </a:solidFill>
                <a:latin typeface="Questrial"/>
                <a:ea typeface="Questrial"/>
                <a:cs typeface="Questrial"/>
                <a:sym typeface="Questrial"/>
              </a:rPr>
              <a:t>CRCC Asia Data: </a:t>
            </a:r>
            <a:r>
              <a:rPr lang="en" sz="1600">
                <a:solidFill>
                  <a:schemeClr val="dk1"/>
                </a:solidFill>
                <a:latin typeface="Questrial"/>
                <a:ea typeface="Questrial"/>
                <a:cs typeface="Questrial"/>
                <a:sym typeface="Questrial"/>
              </a:rPr>
              <a:t>CRCC Asia had 145 students (14%) complete both the pre and post assessment, with </a:t>
            </a:r>
            <a:r>
              <a:rPr lang="en" sz="1600" b="1">
                <a:solidFill>
                  <a:srgbClr val="3AAFA9"/>
                </a:solidFill>
                <a:latin typeface="Questrial"/>
                <a:ea typeface="Questrial"/>
                <a:cs typeface="Questrial"/>
                <a:sym typeface="Questrial"/>
              </a:rPr>
              <a:t>142 having completed their internship in Eastern Asia. </a:t>
            </a:r>
            <a:endParaRPr sz="1600" b="1">
              <a:solidFill>
                <a:srgbClr val="3AAFA9"/>
              </a:solidFill>
              <a:latin typeface="Questrial"/>
              <a:ea typeface="Questrial"/>
              <a:cs typeface="Questrial"/>
              <a:sym typeface="Questrial"/>
            </a:endParaRPr>
          </a:p>
          <a:p>
            <a:pPr marL="457200" lvl="0" indent="-330200" algn="l" rtl="0">
              <a:lnSpc>
                <a:spcPct val="115000"/>
              </a:lnSpc>
              <a:spcBef>
                <a:spcPts val="1400"/>
              </a:spcBef>
              <a:spcAft>
                <a:spcPts val="1400"/>
              </a:spcAft>
              <a:buClr>
                <a:schemeClr val="dk1"/>
              </a:buClr>
              <a:buSzPts val="1600"/>
              <a:buFont typeface="Questrial"/>
              <a:buAutoNum type="arabicPeriod"/>
            </a:pPr>
            <a:r>
              <a:rPr lang="en" sz="1600" b="1">
                <a:solidFill>
                  <a:schemeClr val="dk1"/>
                </a:solidFill>
                <a:latin typeface="Questrial"/>
                <a:ea typeface="Questrial"/>
                <a:cs typeface="Questrial"/>
                <a:sym typeface="Questrial"/>
              </a:rPr>
              <a:t>Virtual Internships:</a:t>
            </a:r>
            <a:r>
              <a:rPr lang="en" sz="1600">
                <a:solidFill>
                  <a:schemeClr val="dk1"/>
                </a:solidFill>
                <a:latin typeface="Questrial"/>
                <a:ea typeface="Questrial"/>
                <a:cs typeface="Questrial"/>
                <a:sym typeface="Questrial"/>
              </a:rPr>
              <a:t> Virtual Internships had 538 students (34%) complete both the pre and post assessment, with </a:t>
            </a:r>
            <a:r>
              <a:rPr lang="en" sz="1600" b="1">
                <a:solidFill>
                  <a:srgbClr val="3AAFA9"/>
                </a:solidFill>
                <a:latin typeface="Questrial"/>
                <a:ea typeface="Questrial"/>
                <a:cs typeface="Questrial"/>
                <a:sym typeface="Questrial"/>
              </a:rPr>
              <a:t>216 having completed their internship in Eastern Asia.</a:t>
            </a:r>
            <a:endParaRPr sz="1600" b="1">
              <a:solidFill>
                <a:srgbClr val="3AAFA9"/>
              </a:solidFill>
              <a:latin typeface="Questrial"/>
              <a:ea typeface="Questrial"/>
              <a:cs typeface="Questrial"/>
              <a:sym typeface="Questrial"/>
            </a:endParaRPr>
          </a:p>
        </p:txBody>
      </p:sp>
      <p:graphicFrame>
        <p:nvGraphicFramePr>
          <p:cNvPr id="223" name="Google Shape;223;p26"/>
          <p:cNvGraphicFramePr/>
          <p:nvPr/>
        </p:nvGraphicFramePr>
        <p:xfrm>
          <a:off x="346650" y="1028525"/>
          <a:ext cx="3000000" cy="3000000"/>
        </p:xfrm>
        <a:graphic>
          <a:graphicData uri="http://schemas.openxmlformats.org/drawingml/2006/table">
            <a:tbl>
              <a:tblPr>
                <a:noFill/>
                <a:tableStyleId>{D373A9B7-E5CC-4826-B7D7-A386FE2DA78A}</a:tableStyleId>
              </a:tblPr>
              <a:tblGrid>
                <a:gridCol w="1508200">
                  <a:extLst>
                    <a:ext uri="{9D8B030D-6E8A-4147-A177-3AD203B41FA5}">
                      <a16:colId xmlns:a16="http://schemas.microsoft.com/office/drawing/2014/main" val="20000"/>
                    </a:ext>
                  </a:extLst>
                </a:gridCol>
              </a:tblGrid>
              <a:tr h="1954350">
                <a:tc>
                  <a:txBody>
                    <a:bodyPr/>
                    <a:lstStyle/>
                    <a:p>
                      <a:pPr marL="0" lvl="0" indent="0" algn="ctr" rtl="0">
                        <a:spcBef>
                          <a:spcPts val="0"/>
                        </a:spcBef>
                        <a:spcAft>
                          <a:spcPts val="0"/>
                        </a:spcAft>
                        <a:buClr>
                          <a:schemeClr val="dk1"/>
                        </a:buClr>
                        <a:buSzPts val="1100"/>
                        <a:buFont typeface="Arial"/>
                        <a:buNone/>
                      </a:pPr>
                      <a:r>
                        <a:rPr lang="en" sz="1600">
                          <a:latin typeface="Questrial"/>
                          <a:ea typeface="Questrial"/>
                          <a:cs typeface="Questrial"/>
                          <a:sym typeface="Questrial"/>
                        </a:rPr>
                        <a:t>CRCC Asia</a:t>
                      </a:r>
                      <a:endParaRPr sz="1600">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1600">
                          <a:latin typeface="Questrial"/>
                          <a:ea typeface="Questrial"/>
                          <a:cs typeface="Questrial"/>
                          <a:sym typeface="Questrial"/>
                        </a:rPr>
                        <a:t>supported</a:t>
                      </a:r>
                      <a:endParaRPr sz="1600">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4000" b="1">
                          <a:latin typeface="Questrial"/>
                          <a:ea typeface="Questrial"/>
                          <a:cs typeface="Questrial"/>
                          <a:sym typeface="Questrial"/>
                        </a:rPr>
                        <a:t>1041</a:t>
                      </a:r>
                      <a:endParaRPr sz="4000" b="1">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1600">
                          <a:latin typeface="Questrial"/>
                          <a:ea typeface="Questrial"/>
                          <a:cs typeface="Questrial"/>
                          <a:sym typeface="Questrial"/>
                        </a:rPr>
                        <a:t>participants in</a:t>
                      </a:r>
                      <a:endParaRPr sz="1600">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1600">
                          <a:latin typeface="Questrial"/>
                          <a:ea typeface="Questrial"/>
                          <a:cs typeface="Questrial"/>
                          <a:sym typeface="Questrial"/>
                        </a:rPr>
                        <a:t>2019</a:t>
                      </a:r>
                      <a:endParaRPr sz="1600">
                        <a:latin typeface="Questrial"/>
                        <a:ea typeface="Questrial"/>
                        <a:cs typeface="Questrial"/>
                        <a:sym typeface="Questrial"/>
                      </a:endParaRPr>
                    </a:p>
                    <a:p>
                      <a:pPr marL="0" lvl="0" indent="0" algn="ctr" rtl="0">
                        <a:spcBef>
                          <a:spcPts val="0"/>
                        </a:spcBef>
                        <a:spcAft>
                          <a:spcPts val="0"/>
                        </a:spcAft>
                        <a:buNone/>
                      </a:pPr>
                      <a:endParaRPr sz="1600">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7525A">
                          <a:alpha val="0"/>
                        </a:srgbClr>
                      </a:solidFill>
                      <a:prstDash val="solid"/>
                      <a:round/>
                      <a:headEnd type="none" w="sm" len="sm"/>
                      <a:tailEnd type="none" w="sm" len="sm"/>
                    </a:lnB>
                  </a:tcPr>
                </a:tc>
                <a:extLst>
                  <a:ext uri="{0D108BD9-81ED-4DB2-BD59-A6C34878D82A}">
                    <a16:rowId xmlns:a16="http://schemas.microsoft.com/office/drawing/2014/main" val="10000"/>
                  </a:ext>
                </a:extLst>
              </a:tr>
              <a:tr h="1954350">
                <a:tc>
                  <a:txBody>
                    <a:bodyPr/>
                    <a:lstStyle/>
                    <a:p>
                      <a:pPr marL="0" lvl="0" indent="0" algn="ctr" rtl="0">
                        <a:spcBef>
                          <a:spcPts val="0"/>
                        </a:spcBef>
                        <a:spcAft>
                          <a:spcPts val="0"/>
                        </a:spcAft>
                        <a:buClr>
                          <a:schemeClr val="dk1"/>
                        </a:buClr>
                        <a:buSzPts val="1100"/>
                        <a:buFont typeface="Arial"/>
                        <a:buNone/>
                      </a:pPr>
                      <a:r>
                        <a:rPr lang="en" sz="1600">
                          <a:latin typeface="Questrial"/>
                          <a:ea typeface="Questrial"/>
                          <a:cs typeface="Questrial"/>
                          <a:sym typeface="Questrial"/>
                        </a:rPr>
                        <a:t>Virtual</a:t>
                      </a:r>
                      <a:endParaRPr sz="1600">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1600">
                          <a:latin typeface="Questrial"/>
                          <a:ea typeface="Questrial"/>
                          <a:cs typeface="Questrial"/>
                          <a:sym typeface="Questrial"/>
                        </a:rPr>
                        <a:t>Internships</a:t>
                      </a:r>
                      <a:endParaRPr sz="1600">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1600">
                          <a:latin typeface="Questrial"/>
                          <a:ea typeface="Questrial"/>
                          <a:cs typeface="Questrial"/>
                          <a:sym typeface="Questrial"/>
                        </a:rPr>
                        <a:t>supported</a:t>
                      </a:r>
                      <a:endParaRPr sz="1600">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4000" b="1">
                          <a:latin typeface="Questrial"/>
                          <a:ea typeface="Questrial"/>
                          <a:cs typeface="Questrial"/>
                          <a:sym typeface="Questrial"/>
                        </a:rPr>
                        <a:t>1592</a:t>
                      </a:r>
                      <a:endParaRPr sz="4000" b="1">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1600">
                          <a:latin typeface="Questrial"/>
                          <a:ea typeface="Questrial"/>
                          <a:cs typeface="Questrial"/>
                          <a:sym typeface="Questrial"/>
                        </a:rPr>
                        <a:t>participants in</a:t>
                      </a:r>
                      <a:endParaRPr sz="1600">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1600">
                          <a:latin typeface="Questrial"/>
                          <a:ea typeface="Questrial"/>
                          <a:cs typeface="Questrial"/>
                          <a:sym typeface="Questrial"/>
                        </a:rPr>
                        <a:t>2020</a:t>
                      </a:r>
                      <a:endParaRPr sz="1600">
                        <a:latin typeface="Questrial"/>
                        <a:ea typeface="Questrial"/>
                        <a:cs typeface="Questrial"/>
                        <a:sym typeface="Questrial"/>
                      </a:endParaRPr>
                    </a:p>
                    <a:p>
                      <a:pPr marL="0" lvl="0" indent="0" algn="ctr" rtl="0">
                        <a:spcBef>
                          <a:spcPts val="0"/>
                        </a:spcBef>
                        <a:spcAft>
                          <a:spcPts val="0"/>
                        </a:spcAft>
                        <a:buNone/>
                      </a:pPr>
                      <a:endParaRPr sz="1600">
                        <a:latin typeface="Questrial"/>
                        <a:ea typeface="Questrial"/>
                        <a:cs typeface="Questrial"/>
                        <a:sym typeface="Questrial"/>
                      </a:endParaRPr>
                    </a:p>
                  </a:txBody>
                  <a:tcPr marL="91425" marR="91425" marT="91425" marB="91425">
                    <a:lnL w="9525" cap="flat" cmpd="sng">
                      <a:solidFill>
                        <a:srgbClr val="17525A">
                          <a:alpha val="0"/>
                        </a:srgbClr>
                      </a:solidFill>
                      <a:prstDash val="solid"/>
                      <a:round/>
                      <a:headEnd type="none" w="sm" len="sm"/>
                      <a:tailEnd type="none" w="sm" len="sm"/>
                    </a:lnL>
                    <a:lnR w="9525" cap="flat" cmpd="sng">
                      <a:solidFill>
                        <a:srgbClr val="17525A">
                          <a:alpha val="0"/>
                        </a:srgbClr>
                      </a:solidFill>
                      <a:prstDash val="solid"/>
                      <a:round/>
                      <a:headEnd type="none" w="sm" len="sm"/>
                      <a:tailEnd type="none" w="sm" len="sm"/>
                    </a:lnR>
                    <a:lnT w="9525" cap="flat" cmpd="sng">
                      <a:solidFill>
                        <a:srgbClr val="17525A">
                          <a:alpha val="0"/>
                        </a:srgbClr>
                      </a:solidFill>
                      <a:prstDash val="solid"/>
                      <a:round/>
                      <a:headEnd type="none" w="sm" len="sm"/>
                      <a:tailEnd type="none" w="sm" len="sm"/>
                    </a:lnT>
                    <a:lnB w="9525" cap="flat" cmpd="sng">
                      <a:solidFill>
                        <a:srgbClr val="17525A">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224" name="Google Shape;224;p26"/>
          <p:cNvCxnSpPr/>
          <p:nvPr/>
        </p:nvCxnSpPr>
        <p:spPr>
          <a:xfrm>
            <a:off x="377450" y="2905575"/>
            <a:ext cx="1446600" cy="0"/>
          </a:xfrm>
          <a:prstGeom prst="straightConnector1">
            <a:avLst/>
          </a:prstGeom>
          <a:noFill/>
          <a:ln w="228600" cap="flat" cmpd="sng">
            <a:solidFill>
              <a:srgbClr val="3AAFA9"/>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cxnSp>
        <p:nvCxnSpPr>
          <p:cNvPr id="229" name="Google Shape;229;p27"/>
          <p:cNvCxnSpPr/>
          <p:nvPr/>
        </p:nvCxnSpPr>
        <p:spPr>
          <a:xfrm>
            <a:off x="321475" y="914950"/>
            <a:ext cx="0" cy="3857700"/>
          </a:xfrm>
          <a:prstGeom prst="straightConnector1">
            <a:avLst/>
          </a:prstGeom>
          <a:noFill/>
          <a:ln w="228600" cap="flat" cmpd="sng">
            <a:solidFill>
              <a:schemeClr val="dk2"/>
            </a:solidFill>
            <a:prstDash val="solid"/>
            <a:round/>
            <a:headEnd type="none" w="med" len="med"/>
            <a:tailEnd type="none" w="med" len="med"/>
          </a:ln>
        </p:spPr>
      </p:cxnSp>
      <p:pic>
        <p:nvPicPr>
          <p:cNvPr id="230" name="Google Shape;230;p27"/>
          <p:cNvPicPr preferRelativeResize="0"/>
          <p:nvPr/>
        </p:nvPicPr>
        <p:blipFill rotWithShape="1">
          <a:blip r:embed="rId3">
            <a:alphaModFix/>
          </a:blip>
          <a:srcRect r="8450" b="58846"/>
          <a:stretch/>
        </p:blipFill>
        <p:spPr>
          <a:xfrm>
            <a:off x="637025" y="398450"/>
            <a:ext cx="8511051" cy="2776549"/>
          </a:xfrm>
          <a:prstGeom prst="rect">
            <a:avLst/>
          </a:prstGeom>
          <a:noFill/>
          <a:ln>
            <a:noFill/>
          </a:ln>
        </p:spPr>
      </p:pic>
      <p:graphicFrame>
        <p:nvGraphicFramePr>
          <p:cNvPr id="231" name="Google Shape;231;p27"/>
          <p:cNvGraphicFramePr/>
          <p:nvPr/>
        </p:nvGraphicFramePr>
        <p:xfrm>
          <a:off x="637025" y="2827295"/>
          <a:ext cx="3000000" cy="3000000"/>
        </p:xfrm>
        <a:graphic>
          <a:graphicData uri="http://schemas.openxmlformats.org/drawingml/2006/table">
            <a:tbl>
              <a:tblPr>
                <a:noFill/>
                <a:tableStyleId>{D373A9B7-E5CC-4826-B7D7-A386FE2DA78A}</a:tableStyleId>
              </a:tblPr>
              <a:tblGrid>
                <a:gridCol w="382850">
                  <a:extLst>
                    <a:ext uri="{9D8B030D-6E8A-4147-A177-3AD203B41FA5}">
                      <a16:colId xmlns:a16="http://schemas.microsoft.com/office/drawing/2014/main" val="20000"/>
                    </a:ext>
                  </a:extLst>
                </a:gridCol>
                <a:gridCol w="3002600">
                  <a:extLst>
                    <a:ext uri="{9D8B030D-6E8A-4147-A177-3AD203B41FA5}">
                      <a16:colId xmlns:a16="http://schemas.microsoft.com/office/drawing/2014/main" val="20001"/>
                    </a:ext>
                  </a:extLst>
                </a:gridCol>
                <a:gridCol w="2354000">
                  <a:extLst>
                    <a:ext uri="{9D8B030D-6E8A-4147-A177-3AD203B41FA5}">
                      <a16:colId xmlns:a16="http://schemas.microsoft.com/office/drawing/2014/main" val="20002"/>
                    </a:ext>
                  </a:extLst>
                </a:gridCol>
                <a:gridCol w="2354000">
                  <a:extLst>
                    <a:ext uri="{9D8B030D-6E8A-4147-A177-3AD203B41FA5}">
                      <a16:colId xmlns:a16="http://schemas.microsoft.com/office/drawing/2014/main" val="20003"/>
                    </a:ext>
                  </a:extLst>
                </a:gridCol>
              </a:tblGrid>
              <a:tr h="311975">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5A118"/>
                    </a:solidFill>
                  </a:tcPr>
                </a:tc>
                <a:tc>
                  <a:txBody>
                    <a:bodyPr/>
                    <a:lstStyle/>
                    <a:p>
                      <a:pPr marL="0" lvl="0" indent="0" algn="ctr" rtl="0">
                        <a:lnSpc>
                          <a:spcPct val="60000"/>
                        </a:lnSpc>
                        <a:spcBef>
                          <a:spcPts val="0"/>
                        </a:spcBef>
                        <a:spcAft>
                          <a:spcPts val="0"/>
                        </a:spcAft>
                        <a:buNone/>
                      </a:pPr>
                      <a:r>
                        <a:rPr lang="en" b="1"/>
                        <a:t>CRCC Asia</a:t>
                      </a:r>
                      <a:endParaRPr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ctr" rtl="0">
                        <a:lnSpc>
                          <a:spcPct val="60000"/>
                        </a:lnSpc>
                        <a:spcBef>
                          <a:spcPts val="0"/>
                        </a:spcBef>
                        <a:spcAft>
                          <a:spcPts val="0"/>
                        </a:spcAft>
                        <a:buNone/>
                      </a:pPr>
                      <a:r>
                        <a:rPr lang="en" b="1"/>
                        <a:t>Virtual Internships</a:t>
                      </a:r>
                      <a:endParaRPr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480000">
                <a:tc>
                  <a:txBody>
                    <a:bodyPr/>
                    <a:lstStyle/>
                    <a:p>
                      <a:pPr marL="0" lvl="0" indent="0" algn="l" rtl="0">
                        <a:spcBef>
                          <a:spcPts val="0"/>
                        </a:spcBef>
                        <a:spcAft>
                          <a:spcPts val="0"/>
                        </a:spcAft>
                        <a:buNone/>
                      </a:pPr>
                      <a:endParaRPr sz="400"/>
                    </a:p>
                  </a:txBody>
                  <a:tcPr marL="91425" marR="91425" marT="91425" marB="91425">
                    <a:lnL w="9525" cap="flat" cmpd="sng">
                      <a:solidFill>
                        <a:srgbClr val="9E9E9E">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294C60"/>
                    </a:solidFill>
                  </a:tcPr>
                </a:tc>
                <a:tc>
                  <a:txBody>
                    <a:bodyPr/>
                    <a:lstStyle/>
                    <a:p>
                      <a:pPr marL="0" lvl="0" indent="0" algn="ctr" rtl="0">
                        <a:spcBef>
                          <a:spcPts val="0"/>
                        </a:spcBef>
                        <a:spcAft>
                          <a:spcPts val="0"/>
                        </a:spcAft>
                        <a:buNone/>
                      </a:pPr>
                      <a:r>
                        <a:rPr lang="en">
                          <a:solidFill>
                            <a:srgbClr val="FFFFFF"/>
                          </a:solidFill>
                          <a:latin typeface="Questrial"/>
                          <a:ea typeface="Questrial"/>
                          <a:cs typeface="Questrial"/>
                          <a:sym typeface="Questrial"/>
                        </a:rPr>
                        <a:t>AUSTRALASIA</a:t>
                      </a:r>
                      <a:endParaRPr>
                        <a:solidFill>
                          <a:srgbClr val="FFFFFF"/>
                        </a:solidFill>
                        <a:latin typeface="Questrial"/>
                        <a:ea typeface="Questrial"/>
                        <a:cs typeface="Questrial"/>
                        <a:sym typeface="Questrial"/>
                      </a:endParaRPr>
                    </a:p>
                  </a:txBody>
                  <a:tcPr marL="91425" marR="91425" marT="91425" marB="91425"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5A118"/>
                    </a:solidFill>
                  </a:tcPr>
                </a:tc>
                <a:tc>
                  <a:txBody>
                    <a:bodyPr/>
                    <a:lstStyle/>
                    <a:p>
                      <a:pPr marL="0" lvl="0" indent="0" algn="ctr" rtl="0">
                        <a:spcBef>
                          <a:spcPts val="0"/>
                        </a:spcBef>
                        <a:spcAft>
                          <a:spcPts val="0"/>
                        </a:spcAft>
                        <a:buNone/>
                      </a:pPr>
                      <a:r>
                        <a:rPr lang="en" sz="1700">
                          <a:solidFill>
                            <a:srgbClr val="FFFFFF"/>
                          </a:solidFill>
                          <a:latin typeface="Questrial"/>
                          <a:ea typeface="Questrial"/>
                          <a:cs typeface="Questrial"/>
                          <a:sym typeface="Questrial"/>
                        </a:rPr>
                        <a:t>4%</a:t>
                      </a:r>
                      <a:endParaRPr sz="1700">
                        <a:solidFill>
                          <a:srgbClr val="FFFFFF"/>
                        </a:solidFill>
                        <a:latin typeface="Questrial"/>
                        <a:ea typeface="Questrial"/>
                        <a:cs typeface="Questrial"/>
                        <a:sym typeface="Questrial"/>
                      </a:endParaRPr>
                    </a:p>
                  </a:txBody>
                  <a:tcPr marL="91425" marR="91425" marT="91425" marB="91425" anchor="ctr">
                    <a:lnL w="28575" cap="flat" cmpd="sng">
                      <a:solidFill>
                        <a:srgbClr val="FFFFFF">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rgbClr val="294C60"/>
                    </a:solidFill>
                  </a:tcPr>
                </a:tc>
                <a:tc>
                  <a:txBody>
                    <a:bodyPr/>
                    <a:lstStyle/>
                    <a:p>
                      <a:pPr marL="0" lvl="0" indent="0" algn="ctr" rtl="0">
                        <a:spcBef>
                          <a:spcPts val="0"/>
                        </a:spcBef>
                        <a:spcAft>
                          <a:spcPts val="0"/>
                        </a:spcAft>
                        <a:buNone/>
                      </a:pPr>
                      <a:r>
                        <a:rPr lang="en" sz="1700">
                          <a:solidFill>
                            <a:srgbClr val="FFFFFF"/>
                          </a:solidFill>
                          <a:latin typeface="Questrial"/>
                          <a:ea typeface="Questrial"/>
                          <a:cs typeface="Questrial"/>
                          <a:sym typeface="Questrial"/>
                        </a:rPr>
                        <a:t>1%</a:t>
                      </a: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rgbClr val="294C60"/>
                    </a:solidFill>
                  </a:tcPr>
                </a:tc>
                <a:extLst>
                  <a:ext uri="{0D108BD9-81ED-4DB2-BD59-A6C34878D82A}">
                    <a16:rowId xmlns:a16="http://schemas.microsoft.com/office/drawing/2014/main" val="10001"/>
                  </a:ext>
                </a:extLst>
              </a:tr>
              <a:tr h="480000">
                <a:tc>
                  <a:txBody>
                    <a:bodyPr/>
                    <a:lstStyle/>
                    <a:p>
                      <a:pPr marL="0" lvl="0" indent="0" algn="l" rtl="0">
                        <a:spcBef>
                          <a:spcPts val="0"/>
                        </a:spcBef>
                        <a:spcAft>
                          <a:spcPts val="0"/>
                        </a:spcAft>
                        <a:buNone/>
                      </a:pPr>
                      <a:endParaRPr sz="400"/>
                    </a:p>
                  </a:txBody>
                  <a:tcPr marL="91425" marR="91425" marT="91425" marB="91425">
                    <a:lnL w="9525" cap="flat" cmpd="sng">
                      <a:solidFill>
                        <a:srgbClr val="9E9E9E">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294C60"/>
                    </a:solidFill>
                  </a:tcPr>
                </a:tc>
                <a:tc>
                  <a:txBody>
                    <a:bodyPr/>
                    <a:lstStyle/>
                    <a:p>
                      <a:pPr marL="0" lvl="0" indent="0" algn="ctr" rtl="0">
                        <a:spcBef>
                          <a:spcPts val="0"/>
                        </a:spcBef>
                        <a:spcAft>
                          <a:spcPts val="0"/>
                        </a:spcAft>
                        <a:buNone/>
                      </a:pPr>
                      <a:r>
                        <a:rPr lang="en">
                          <a:solidFill>
                            <a:srgbClr val="FFFFFF"/>
                          </a:solidFill>
                          <a:latin typeface="Questrial"/>
                          <a:ea typeface="Questrial"/>
                          <a:cs typeface="Questrial"/>
                          <a:sym typeface="Questrial"/>
                        </a:rPr>
                        <a:t>EUROPE &amp; UK</a:t>
                      </a:r>
                      <a:endParaRPr>
                        <a:solidFill>
                          <a:srgbClr val="FFFFFF"/>
                        </a:solidFill>
                        <a:latin typeface="Questrial"/>
                        <a:ea typeface="Questrial"/>
                        <a:cs typeface="Questrial"/>
                        <a:sym typeface="Questrial"/>
                      </a:endParaRPr>
                    </a:p>
                  </a:txBody>
                  <a:tcPr marL="91425" marR="91425" marT="91425" marB="91425"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5A118"/>
                    </a:solidFill>
                  </a:tcPr>
                </a:tc>
                <a:tc>
                  <a:txBody>
                    <a:bodyPr/>
                    <a:lstStyle/>
                    <a:p>
                      <a:pPr marL="0" lvl="0" indent="0" algn="ctr" rtl="0">
                        <a:spcBef>
                          <a:spcPts val="0"/>
                        </a:spcBef>
                        <a:spcAft>
                          <a:spcPts val="0"/>
                        </a:spcAft>
                        <a:buClr>
                          <a:schemeClr val="dk1"/>
                        </a:buClr>
                        <a:buSzPts val="1100"/>
                        <a:buFont typeface="Arial"/>
                        <a:buNone/>
                      </a:pPr>
                      <a:r>
                        <a:rPr lang="en" sz="1700">
                          <a:solidFill>
                            <a:srgbClr val="FFFFFF"/>
                          </a:solidFill>
                          <a:latin typeface="Questrial"/>
                          <a:ea typeface="Questrial"/>
                          <a:cs typeface="Questrial"/>
                          <a:sym typeface="Questrial"/>
                        </a:rPr>
                        <a:t>75%</a:t>
                      </a:r>
                      <a:endParaRPr/>
                    </a:p>
                  </a:txBody>
                  <a:tcPr marL="91425" marR="91425" marT="91425" marB="91425" anchor="ctr">
                    <a:lnL w="28575" cap="flat" cmpd="sng">
                      <a:solidFill>
                        <a:srgbClr val="FFFFFF">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294C60"/>
                    </a:solidFill>
                  </a:tcPr>
                </a:tc>
                <a:tc>
                  <a:txBody>
                    <a:bodyPr/>
                    <a:lstStyle/>
                    <a:p>
                      <a:pPr marL="0" lvl="0" indent="0" algn="ctr" rtl="0">
                        <a:spcBef>
                          <a:spcPts val="0"/>
                        </a:spcBef>
                        <a:spcAft>
                          <a:spcPts val="0"/>
                        </a:spcAft>
                        <a:buClr>
                          <a:schemeClr val="dk1"/>
                        </a:buClr>
                        <a:buSzPts val="1100"/>
                        <a:buFont typeface="Arial"/>
                        <a:buNone/>
                      </a:pPr>
                      <a:r>
                        <a:rPr lang="en" sz="1700">
                          <a:solidFill>
                            <a:srgbClr val="FFFFFF"/>
                          </a:solidFill>
                          <a:latin typeface="Questrial"/>
                          <a:ea typeface="Questrial"/>
                          <a:cs typeface="Questrial"/>
                          <a:sym typeface="Questrial"/>
                        </a:rPr>
                        <a:t>8%</a:t>
                      </a: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294C60"/>
                    </a:solidFill>
                  </a:tcPr>
                </a:tc>
                <a:extLst>
                  <a:ext uri="{0D108BD9-81ED-4DB2-BD59-A6C34878D82A}">
                    <a16:rowId xmlns:a16="http://schemas.microsoft.com/office/drawing/2014/main" val="10002"/>
                  </a:ext>
                </a:extLst>
              </a:tr>
              <a:tr h="480000">
                <a:tc>
                  <a:txBody>
                    <a:bodyPr/>
                    <a:lstStyle/>
                    <a:p>
                      <a:pPr marL="0" lvl="0" indent="0" algn="l" rtl="0">
                        <a:spcBef>
                          <a:spcPts val="0"/>
                        </a:spcBef>
                        <a:spcAft>
                          <a:spcPts val="0"/>
                        </a:spcAft>
                        <a:buNone/>
                      </a:pPr>
                      <a:endParaRPr sz="400"/>
                    </a:p>
                  </a:txBody>
                  <a:tcPr marL="91425" marR="91425" marT="91425" marB="91425">
                    <a:lnL w="9525" cap="flat" cmpd="sng">
                      <a:solidFill>
                        <a:srgbClr val="9E9E9E">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294C60"/>
                    </a:solidFill>
                  </a:tcPr>
                </a:tc>
                <a:tc>
                  <a:txBody>
                    <a:bodyPr/>
                    <a:lstStyle/>
                    <a:p>
                      <a:pPr marL="0" lvl="0" indent="0" algn="ctr" rtl="0">
                        <a:spcBef>
                          <a:spcPts val="0"/>
                        </a:spcBef>
                        <a:spcAft>
                          <a:spcPts val="0"/>
                        </a:spcAft>
                        <a:buNone/>
                      </a:pPr>
                      <a:r>
                        <a:rPr lang="en">
                          <a:solidFill>
                            <a:srgbClr val="FFFFFF"/>
                          </a:solidFill>
                          <a:latin typeface="Questrial"/>
                          <a:ea typeface="Questrial"/>
                          <a:cs typeface="Questrial"/>
                          <a:sym typeface="Questrial"/>
                        </a:rPr>
                        <a:t>MIDDLE EAST &amp; NORTH AFRICA</a:t>
                      </a:r>
                      <a:endParaRPr>
                        <a:solidFill>
                          <a:srgbClr val="FFFFFF"/>
                        </a:solidFill>
                        <a:latin typeface="Questrial"/>
                        <a:ea typeface="Questrial"/>
                        <a:cs typeface="Questrial"/>
                        <a:sym typeface="Questrial"/>
                      </a:endParaRPr>
                    </a:p>
                  </a:txBody>
                  <a:tcPr marL="91425" marR="91425" marT="91425" marB="91425"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5A118"/>
                    </a:solidFill>
                  </a:tcPr>
                </a:tc>
                <a:tc>
                  <a:txBody>
                    <a:bodyPr/>
                    <a:lstStyle/>
                    <a:p>
                      <a:pPr marL="0" lvl="0" indent="0" algn="ctr" rtl="0">
                        <a:spcBef>
                          <a:spcPts val="0"/>
                        </a:spcBef>
                        <a:spcAft>
                          <a:spcPts val="0"/>
                        </a:spcAft>
                        <a:buClr>
                          <a:schemeClr val="dk1"/>
                        </a:buClr>
                        <a:buSzPts val="1100"/>
                        <a:buFont typeface="Arial"/>
                        <a:buNone/>
                      </a:pPr>
                      <a:r>
                        <a:rPr lang="en" sz="1700">
                          <a:solidFill>
                            <a:srgbClr val="FFFFFF"/>
                          </a:solidFill>
                          <a:latin typeface="Questrial"/>
                          <a:ea typeface="Questrial"/>
                          <a:cs typeface="Questrial"/>
                          <a:sym typeface="Questrial"/>
                        </a:rPr>
                        <a:t>0%</a:t>
                      </a:r>
                      <a:endParaRPr/>
                    </a:p>
                  </a:txBody>
                  <a:tcPr marL="91425" marR="91425" marT="91425" marB="91425" anchor="ctr">
                    <a:lnL w="28575" cap="flat" cmpd="sng">
                      <a:solidFill>
                        <a:srgbClr val="FFFFFF">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294C60"/>
                    </a:solidFill>
                  </a:tcPr>
                </a:tc>
                <a:tc>
                  <a:txBody>
                    <a:bodyPr/>
                    <a:lstStyle/>
                    <a:p>
                      <a:pPr marL="0" lvl="0" indent="0" algn="ctr" rtl="0">
                        <a:spcBef>
                          <a:spcPts val="0"/>
                        </a:spcBef>
                        <a:spcAft>
                          <a:spcPts val="0"/>
                        </a:spcAft>
                        <a:buClr>
                          <a:schemeClr val="dk1"/>
                        </a:buClr>
                        <a:buSzPts val="1100"/>
                        <a:buFont typeface="Arial"/>
                        <a:buNone/>
                      </a:pPr>
                      <a:r>
                        <a:rPr lang="en" sz="1700">
                          <a:solidFill>
                            <a:srgbClr val="FFFFFF"/>
                          </a:solidFill>
                          <a:latin typeface="Questrial"/>
                          <a:ea typeface="Questrial"/>
                          <a:cs typeface="Questrial"/>
                          <a:sym typeface="Questrial"/>
                        </a:rPr>
                        <a:t>79%</a:t>
                      </a: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294C60"/>
                    </a:solidFill>
                  </a:tcPr>
                </a:tc>
                <a:extLst>
                  <a:ext uri="{0D108BD9-81ED-4DB2-BD59-A6C34878D82A}">
                    <a16:rowId xmlns:a16="http://schemas.microsoft.com/office/drawing/2014/main" val="10003"/>
                  </a:ext>
                </a:extLst>
              </a:tr>
              <a:tr h="480000">
                <a:tc>
                  <a:txBody>
                    <a:bodyPr/>
                    <a:lstStyle/>
                    <a:p>
                      <a:pPr marL="0" lvl="0" indent="0" algn="l" rtl="0">
                        <a:spcBef>
                          <a:spcPts val="0"/>
                        </a:spcBef>
                        <a:spcAft>
                          <a:spcPts val="0"/>
                        </a:spcAft>
                        <a:buNone/>
                      </a:pPr>
                      <a:endParaRPr sz="400"/>
                    </a:p>
                  </a:txBody>
                  <a:tcPr marL="91425" marR="91425" marT="91425" marB="91425">
                    <a:lnL w="9525" cap="flat" cmpd="sng">
                      <a:solidFill>
                        <a:srgbClr val="9E9E9E">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294C60"/>
                    </a:solidFill>
                  </a:tcPr>
                </a:tc>
                <a:tc>
                  <a:txBody>
                    <a:bodyPr/>
                    <a:lstStyle/>
                    <a:p>
                      <a:pPr marL="0" lvl="0" indent="0" algn="ctr" rtl="0">
                        <a:spcBef>
                          <a:spcPts val="0"/>
                        </a:spcBef>
                        <a:spcAft>
                          <a:spcPts val="0"/>
                        </a:spcAft>
                        <a:buNone/>
                      </a:pPr>
                      <a:r>
                        <a:rPr lang="en">
                          <a:solidFill>
                            <a:srgbClr val="FFFFFF"/>
                          </a:solidFill>
                          <a:latin typeface="Questrial"/>
                          <a:ea typeface="Questrial"/>
                          <a:cs typeface="Questrial"/>
                          <a:sym typeface="Questrial"/>
                        </a:rPr>
                        <a:t>US &amp; CANADA</a:t>
                      </a:r>
                      <a:endParaRPr>
                        <a:solidFill>
                          <a:srgbClr val="FFFFFF"/>
                        </a:solidFill>
                        <a:latin typeface="Questrial"/>
                        <a:ea typeface="Questrial"/>
                        <a:cs typeface="Questrial"/>
                        <a:sym typeface="Questrial"/>
                      </a:endParaRPr>
                    </a:p>
                  </a:txBody>
                  <a:tcPr marL="91425" marR="91425" marT="91425" marB="91425"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5A118"/>
                    </a:solidFill>
                  </a:tcPr>
                </a:tc>
                <a:tc>
                  <a:txBody>
                    <a:bodyPr/>
                    <a:lstStyle/>
                    <a:p>
                      <a:pPr marL="0" lvl="0" indent="0" algn="ctr" rtl="0">
                        <a:spcBef>
                          <a:spcPts val="0"/>
                        </a:spcBef>
                        <a:spcAft>
                          <a:spcPts val="0"/>
                        </a:spcAft>
                        <a:buClr>
                          <a:schemeClr val="dk1"/>
                        </a:buClr>
                        <a:buSzPts val="1100"/>
                        <a:buFont typeface="Arial"/>
                        <a:buNone/>
                      </a:pPr>
                      <a:r>
                        <a:rPr lang="en" sz="1700">
                          <a:solidFill>
                            <a:srgbClr val="FFFFFF"/>
                          </a:solidFill>
                          <a:latin typeface="Questrial"/>
                          <a:ea typeface="Questrial"/>
                          <a:cs typeface="Questrial"/>
                          <a:sym typeface="Questrial"/>
                        </a:rPr>
                        <a:t>21%</a:t>
                      </a:r>
                      <a:endParaRPr/>
                    </a:p>
                  </a:txBody>
                  <a:tcPr marL="91425" marR="91425" marT="91425" marB="91425" anchor="ctr">
                    <a:lnL w="28575" cap="flat" cmpd="sng">
                      <a:solidFill>
                        <a:srgbClr val="FFFFFF">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294C60"/>
                    </a:solidFill>
                  </a:tcPr>
                </a:tc>
                <a:tc>
                  <a:txBody>
                    <a:bodyPr/>
                    <a:lstStyle/>
                    <a:p>
                      <a:pPr marL="0" lvl="0" indent="0" algn="ctr" rtl="0">
                        <a:spcBef>
                          <a:spcPts val="0"/>
                        </a:spcBef>
                        <a:spcAft>
                          <a:spcPts val="0"/>
                        </a:spcAft>
                        <a:buClr>
                          <a:schemeClr val="dk1"/>
                        </a:buClr>
                        <a:buSzPts val="1100"/>
                        <a:buFont typeface="Arial"/>
                        <a:buNone/>
                      </a:pPr>
                      <a:r>
                        <a:rPr lang="en" sz="1700">
                          <a:solidFill>
                            <a:srgbClr val="FFFFFF"/>
                          </a:solidFill>
                          <a:latin typeface="Questrial"/>
                          <a:ea typeface="Questrial"/>
                          <a:cs typeface="Questrial"/>
                          <a:sym typeface="Questrial"/>
                        </a:rPr>
                        <a:t>12%</a:t>
                      </a: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294C60"/>
                    </a:solidFill>
                  </a:tcPr>
                </a:tc>
                <a:extLst>
                  <a:ext uri="{0D108BD9-81ED-4DB2-BD59-A6C34878D82A}">
                    <a16:rowId xmlns:a16="http://schemas.microsoft.com/office/drawing/2014/main" val="10004"/>
                  </a:ext>
                </a:extLst>
              </a:tr>
            </a:tbl>
          </a:graphicData>
        </a:graphic>
      </p:graphicFrame>
      <p:sp>
        <p:nvSpPr>
          <p:cNvPr id="232" name="Google Shape;232;p27"/>
          <p:cNvSpPr txBox="1"/>
          <p:nvPr/>
        </p:nvSpPr>
        <p:spPr>
          <a:xfrm>
            <a:off x="275850" y="0"/>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COUNTRY OF STUDY</a:t>
            </a:r>
            <a:endParaRPr sz="3300" b="1">
              <a:solidFill>
                <a:srgbClr val="17525A"/>
              </a:solidFill>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cxnSp>
        <p:nvCxnSpPr>
          <p:cNvPr id="237" name="Google Shape;237;p28"/>
          <p:cNvCxnSpPr/>
          <p:nvPr/>
        </p:nvCxnSpPr>
        <p:spPr>
          <a:xfrm>
            <a:off x="464925" y="927950"/>
            <a:ext cx="0" cy="3857700"/>
          </a:xfrm>
          <a:prstGeom prst="straightConnector1">
            <a:avLst/>
          </a:prstGeom>
          <a:noFill/>
          <a:ln w="228600" cap="flat" cmpd="sng">
            <a:solidFill>
              <a:schemeClr val="dk2"/>
            </a:solidFill>
            <a:prstDash val="solid"/>
            <a:round/>
            <a:headEnd type="none" w="med" len="med"/>
            <a:tailEnd type="none" w="med" len="med"/>
          </a:ln>
        </p:spPr>
      </p:cxnSp>
      <p:sp>
        <p:nvSpPr>
          <p:cNvPr id="238" name="Google Shape;238;p28"/>
          <p:cNvSpPr txBox="1"/>
          <p:nvPr/>
        </p:nvSpPr>
        <p:spPr>
          <a:xfrm>
            <a:off x="275850" y="0"/>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CHOSEN CAREER FIELD</a:t>
            </a:r>
            <a:endParaRPr sz="3300" b="1">
              <a:solidFill>
                <a:srgbClr val="17525A"/>
              </a:solidFill>
              <a:latin typeface="Questrial"/>
              <a:ea typeface="Questrial"/>
              <a:cs typeface="Questrial"/>
              <a:sym typeface="Questrial"/>
            </a:endParaRPr>
          </a:p>
        </p:txBody>
      </p:sp>
      <p:sp>
        <p:nvSpPr>
          <p:cNvPr id="239" name="Google Shape;239;p28"/>
          <p:cNvSpPr/>
          <p:nvPr/>
        </p:nvSpPr>
        <p:spPr>
          <a:xfrm>
            <a:off x="1690829" y="927961"/>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sz="700">
              <a:latin typeface="Questrial"/>
              <a:ea typeface="Questrial"/>
              <a:cs typeface="Questrial"/>
              <a:sym typeface="Questrial"/>
            </a:endParaRPr>
          </a:p>
        </p:txBody>
      </p:sp>
      <p:sp>
        <p:nvSpPr>
          <p:cNvPr id="240" name="Google Shape;240;p28"/>
          <p:cNvSpPr txBox="1"/>
          <p:nvPr/>
        </p:nvSpPr>
        <p:spPr>
          <a:xfrm>
            <a:off x="1574100" y="510575"/>
            <a:ext cx="5644200" cy="48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000000"/>
                </a:solidFill>
                <a:latin typeface="Questrial"/>
                <a:ea typeface="Questrial"/>
                <a:cs typeface="Questrial"/>
                <a:sym typeface="Questrial"/>
              </a:rPr>
              <a:t>Creative Industries and Communications</a:t>
            </a:r>
            <a:endParaRPr sz="1200" b="1">
              <a:solidFill>
                <a:srgbClr val="000000"/>
              </a:solidFill>
              <a:latin typeface="Questrial"/>
              <a:ea typeface="Questrial"/>
              <a:cs typeface="Questrial"/>
              <a:sym typeface="Questrial"/>
            </a:endParaRPr>
          </a:p>
          <a:p>
            <a:pPr marL="0" lvl="0" indent="0" algn="l" rtl="0">
              <a:lnSpc>
                <a:spcPct val="115000"/>
              </a:lnSpc>
              <a:spcBef>
                <a:spcPts val="0"/>
              </a:spcBef>
              <a:spcAft>
                <a:spcPts val="0"/>
              </a:spcAft>
              <a:buNone/>
            </a:pPr>
            <a:r>
              <a:rPr lang="en" sz="600">
                <a:solidFill>
                  <a:srgbClr val="000000"/>
                </a:solidFill>
                <a:latin typeface="Questrial"/>
                <a:ea typeface="Questrial"/>
                <a:cs typeface="Questrial"/>
                <a:sym typeface="Questrial"/>
              </a:rPr>
              <a:t>Includes Media, Comms,&amp; Publishing, and Creative, Design, &amp; Fashion, </a:t>
            </a:r>
            <a:r>
              <a:rPr lang="en" sz="600">
                <a:solidFill>
                  <a:srgbClr val="000000"/>
                </a:solidFill>
              </a:rPr>
              <a:t>Urban Planning &amp; Architecture</a:t>
            </a:r>
            <a:endParaRPr sz="900">
              <a:solidFill>
                <a:srgbClr val="000000"/>
              </a:solidFill>
              <a:latin typeface="Questrial"/>
              <a:ea typeface="Questrial"/>
              <a:cs typeface="Questrial"/>
              <a:sym typeface="Questrial"/>
            </a:endParaRPr>
          </a:p>
        </p:txBody>
      </p:sp>
      <p:sp>
        <p:nvSpPr>
          <p:cNvPr id="241" name="Google Shape;241;p28"/>
          <p:cNvSpPr/>
          <p:nvPr/>
        </p:nvSpPr>
        <p:spPr>
          <a:xfrm>
            <a:off x="1690829" y="927961"/>
            <a:ext cx="412200" cy="157800"/>
          </a:xfrm>
          <a:prstGeom prst="rect">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1690829" y="1163184"/>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1690829" y="1163184"/>
            <a:ext cx="824700" cy="157800"/>
          </a:xfrm>
          <a:prstGeom prst="rect">
            <a:avLst/>
          </a:prstGeom>
          <a:solidFill>
            <a:srgbClr val="F5A118"/>
          </a:solidFill>
          <a:ln w="9525"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txBox="1"/>
          <p:nvPr/>
        </p:nvSpPr>
        <p:spPr>
          <a:xfrm>
            <a:off x="2103014" y="833447"/>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6% (8 participants)</a:t>
            </a:r>
            <a:endParaRPr sz="1200">
              <a:latin typeface="Questrial"/>
              <a:ea typeface="Questrial"/>
              <a:cs typeface="Questrial"/>
              <a:sym typeface="Questrial"/>
            </a:endParaRPr>
          </a:p>
        </p:txBody>
      </p:sp>
      <p:sp>
        <p:nvSpPr>
          <p:cNvPr id="245" name="Google Shape;245;p28"/>
          <p:cNvSpPr txBox="1"/>
          <p:nvPr/>
        </p:nvSpPr>
        <p:spPr>
          <a:xfrm>
            <a:off x="2515575" y="1068671"/>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12% (26 participants)</a:t>
            </a:r>
            <a:endParaRPr sz="1200">
              <a:latin typeface="Questrial"/>
              <a:ea typeface="Questrial"/>
              <a:cs typeface="Questrial"/>
              <a:sym typeface="Questrial"/>
            </a:endParaRPr>
          </a:p>
        </p:txBody>
      </p:sp>
      <p:sp>
        <p:nvSpPr>
          <p:cNvPr id="246" name="Google Shape;246;p28"/>
          <p:cNvSpPr/>
          <p:nvPr/>
        </p:nvSpPr>
        <p:spPr>
          <a:xfrm>
            <a:off x="1690829" y="1837115"/>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sz="700">
              <a:latin typeface="Questrial"/>
              <a:ea typeface="Questrial"/>
              <a:cs typeface="Questrial"/>
              <a:sym typeface="Questrial"/>
            </a:endParaRPr>
          </a:p>
        </p:txBody>
      </p:sp>
      <p:sp>
        <p:nvSpPr>
          <p:cNvPr id="247" name="Google Shape;247;p28"/>
          <p:cNvSpPr txBox="1"/>
          <p:nvPr/>
        </p:nvSpPr>
        <p:spPr>
          <a:xfrm>
            <a:off x="1599725" y="1398375"/>
            <a:ext cx="5644200" cy="64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000000"/>
                </a:solidFill>
                <a:latin typeface="Questrial"/>
                <a:ea typeface="Questrial"/>
                <a:cs typeface="Questrial"/>
                <a:sym typeface="Questrial"/>
              </a:rPr>
              <a:t>Engineer, Comp Science &amp; Green Tech</a:t>
            </a:r>
            <a:endParaRPr sz="1200" b="1">
              <a:solidFill>
                <a:srgbClr val="000000"/>
              </a:solidFill>
              <a:latin typeface="Questrial"/>
              <a:ea typeface="Questrial"/>
              <a:cs typeface="Questrial"/>
              <a:sym typeface="Questrial"/>
            </a:endParaRPr>
          </a:p>
          <a:p>
            <a:pPr marL="0" lvl="0" indent="0" algn="l" rtl="0">
              <a:lnSpc>
                <a:spcPct val="115000"/>
              </a:lnSpc>
              <a:spcBef>
                <a:spcPts val="0"/>
              </a:spcBef>
              <a:spcAft>
                <a:spcPts val="0"/>
              </a:spcAft>
              <a:buNone/>
            </a:pPr>
            <a:r>
              <a:rPr lang="en" sz="600">
                <a:solidFill>
                  <a:srgbClr val="000000"/>
                </a:solidFill>
                <a:latin typeface="Questrial"/>
                <a:ea typeface="Questrial"/>
                <a:cs typeface="Questrial"/>
                <a:sym typeface="Questrial"/>
              </a:rPr>
              <a:t>Includes Engineering, Computer Science &amp; IT, Green Technology &amp; Sustainability</a:t>
            </a:r>
            <a:endParaRPr sz="900">
              <a:solidFill>
                <a:srgbClr val="000000"/>
              </a:solidFill>
              <a:latin typeface="Questrial"/>
              <a:ea typeface="Questrial"/>
              <a:cs typeface="Questrial"/>
              <a:sym typeface="Questrial"/>
            </a:endParaRPr>
          </a:p>
          <a:p>
            <a:pPr marL="0" lvl="0" indent="0" algn="l" rtl="0">
              <a:lnSpc>
                <a:spcPct val="115000"/>
              </a:lnSpc>
              <a:spcBef>
                <a:spcPts val="0"/>
              </a:spcBef>
              <a:spcAft>
                <a:spcPts val="0"/>
              </a:spcAft>
              <a:buNone/>
            </a:pPr>
            <a:endParaRPr sz="900" b="1">
              <a:solidFill>
                <a:srgbClr val="000000"/>
              </a:solidFill>
              <a:latin typeface="Questrial"/>
              <a:ea typeface="Questrial"/>
              <a:cs typeface="Questrial"/>
              <a:sym typeface="Questrial"/>
            </a:endParaRPr>
          </a:p>
        </p:txBody>
      </p:sp>
      <p:sp>
        <p:nvSpPr>
          <p:cNvPr id="248" name="Google Shape;248;p28"/>
          <p:cNvSpPr/>
          <p:nvPr/>
        </p:nvSpPr>
        <p:spPr>
          <a:xfrm>
            <a:off x="1690829" y="1837115"/>
            <a:ext cx="824700" cy="157800"/>
          </a:xfrm>
          <a:prstGeom prst="rect">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1690829" y="2067852"/>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1690829" y="2067852"/>
            <a:ext cx="1511700" cy="157800"/>
          </a:xfrm>
          <a:prstGeom prst="rect">
            <a:avLst/>
          </a:prstGeom>
          <a:solidFill>
            <a:srgbClr val="F5A118"/>
          </a:solidFill>
          <a:ln w="9525"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txBox="1"/>
          <p:nvPr/>
        </p:nvSpPr>
        <p:spPr>
          <a:xfrm>
            <a:off x="2515575" y="1742633"/>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12% (17 participants)</a:t>
            </a:r>
            <a:endParaRPr sz="1200">
              <a:latin typeface="Questrial"/>
              <a:ea typeface="Questrial"/>
              <a:cs typeface="Questrial"/>
              <a:sym typeface="Questrial"/>
            </a:endParaRPr>
          </a:p>
        </p:txBody>
      </p:sp>
      <p:sp>
        <p:nvSpPr>
          <p:cNvPr id="252" name="Google Shape;252;p28"/>
          <p:cNvSpPr txBox="1"/>
          <p:nvPr/>
        </p:nvSpPr>
        <p:spPr>
          <a:xfrm>
            <a:off x="3269526" y="1959119"/>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22% (47 participants)</a:t>
            </a:r>
            <a:endParaRPr sz="1200">
              <a:latin typeface="Questrial"/>
              <a:ea typeface="Questrial"/>
              <a:cs typeface="Questrial"/>
              <a:sym typeface="Questrial"/>
            </a:endParaRPr>
          </a:p>
        </p:txBody>
      </p:sp>
      <p:sp>
        <p:nvSpPr>
          <p:cNvPr id="253" name="Google Shape;253;p28"/>
          <p:cNvSpPr/>
          <p:nvPr/>
        </p:nvSpPr>
        <p:spPr>
          <a:xfrm>
            <a:off x="1736854" y="2692086"/>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sz="700">
              <a:latin typeface="Questrial"/>
              <a:ea typeface="Questrial"/>
              <a:cs typeface="Questrial"/>
              <a:sym typeface="Questrial"/>
            </a:endParaRPr>
          </a:p>
        </p:txBody>
      </p:sp>
      <p:sp>
        <p:nvSpPr>
          <p:cNvPr id="254" name="Google Shape;254;p28"/>
          <p:cNvSpPr txBox="1"/>
          <p:nvPr/>
        </p:nvSpPr>
        <p:spPr>
          <a:xfrm>
            <a:off x="1620125" y="2274700"/>
            <a:ext cx="5644200" cy="48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Questrial"/>
                <a:ea typeface="Questrial"/>
                <a:cs typeface="Questrial"/>
                <a:sym typeface="Questrial"/>
              </a:rPr>
              <a:t>General Business</a:t>
            </a:r>
            <a:endParaRPr sz="1200" b="1">
              <a:solidFill>
                <a:schemeClr val="dk1"/>
              </a:solidFill>
              <a:latin typeface="Questrial"/>
              <a:ea typeface="Questrial"/>
              <a:cs typeface="Questrial"/>
              <a:sym typeface="Questrial"/>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latin typeface="Questrial"/>
                <a:ea typeface="Questrial"/>
                <a:cs typeface="Questrial"/>
                <a:sym typeface="Questrial"/>
              </a:rPr>
              <a:t>Includes Business, Finance, Entrepreneurship &amp; Startup, Hospitality, Events, &amp; Tourism, Marketing, Real Estate, Recruitment &amp; HR</a:t>
            </a:r>
            <a:endParaRPr sz="1200" b="1">
              <a:latin typeface="Questrial"/>
              <a:ea typeface="Questrial"/>
              <a:cs typeface="Questrial"/>
              <a:sym typeface="Questrial"/>
            </a:endParaRPr>
          </a:p>
        </p:txBody>
      </p:sp>
      <p:sp>
        <p:nvSpPr>
          <p:cNvPr id="255" name="Google Shape;255;p28"/>
          <p:cNvSpPr/>
          <p:nvPr/>
        </p:nvSpPr>
        <p:spPr>
          <a:xfrm>
            <a:off x="1736854" y="2692086"/>
            <a:ext cx="3429000" cy="157800"/>
          </a:xfrm>
          <a:prstGeom prst="rect">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1736854" y="2927309"/>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1736854" y="2927309"/>
            <a:ext cx="3840600" cy="157800"/>
          </a:xfrm>
          <a:prstGeom prst="rect">
            <a:avLst/>
          </a:prstGeom>
          <a:solidFill>
            <a:srgbClr val="F5A118"/>
          </a:solidFill>
          <a:ln w="9525"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txBox="1"/>
          <p:nvPr/>
        </p:nvSpPr>
        <p:spPr>
          <a:xfrm>
            <a:off x="5165839" y="2583797"/>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50% (71 participants)</a:t>
            </a:r>
            <a:endParaRPr sz="1200">
              <a:latin typeface="Questrial"/>
              <a:ea typeface="Questrial"/>
              <a:cs typeface="Questrial"/>
              <a:sym typeface="Questrial"/>
            </a:endParaRPr>
          </a:p>
        </p:txBody>
      </p:sp>
      <p:sp>
        <p:nvSpPr>
          <p:cNvPr id="259" name="Google Shape;259;p28"/>
          <p:cNvSpPr txBox="1"/>
          <p:nvPr/>
        </p:nvSpPr>
        <p:spPr>
          <a:xfrm>
            <a:off x="5626925" y="2843346"/>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56% (121 participants)</a:t>
            </a:r>
            <a:endParaRPr sz="1200">
              <a:latin typeface="Questrial"/>
              <a:ea typeface="Questrial"/>
              <a:cs typeface="Questrial"/>
              <a:sym typeface="Questrial"/>
            </a:endParaRPr>
          </a:p>
        </p:txBody>
      </p:sp>
      <p:sp>
        <p:nvSpPr>
          <p:cNvPr id="260" name="Google Shape;260;p28"/>
          <p:cNvSpPr/>
          <p:nvPr/>
        </p:nvSpPr>
        <p:spPr>
          <a:xfrm>
            <a:off x="1736854" y="3591315"/>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sz="700">
              <a:latin typeface="Questrial"/>
              <a:ea typeface="Questrial"/>
              <a:cs typeface="Questrial"/>
              <a:sym typeface="Questrial"/>
            </a:endParaRPr>
          </a:p>
        </p:txBody>
      </p:sp>
      <p:sp>
        <p:nvSpPr>
          <p:cNvPr id="261" name="Google Shape;261;p28"/>
          <p:cNvSpPr txBox="1"/>
          <p:nvPr/>
        </p:nvSpPr>
        <p:spPr>
          <a:xfrm>
            <a:off x="1645750" y="3152575"/>
            <a:ext cx="5644200" cy="48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Questrial"/>
                <a:ea typeface="Questrial"/>
                <a:cs typeface="Questrial"/>
                <a:sym typeface="Questrial"/>
              </a:rPr>
              <a:t>Healthcare</a:t>
            </a:r>
            <a:endParaRPr sz="1200" b="1">
              <a:solidFill>
                <a:schemeClr val="dk1"/>
              </a:solidFill>
              <a:latin typeface="Questrial"/>
              <a:ea typeface="Questrial"/>
              <a:cs typeface="Questrial"/>
              <a:sym typeface="Questrial"/>
            </a:endParaRPr>
          </a:p>
          <a:p>
            <a:pPr marL="0" lvl="0" indent="0" algn="l" rtl="0">
              <a:lnSpc>
                <a:spcPct val="115000"/>
              </a:lnSpc>
              <a:spcBef>
                <a:spcPts val="0"/>
              </a:spcBef>
              <a:spcAft>
                <a:spcPts val="0"/>
              </a:spcAft>
              <a:buNone/>
            </a:pPr>
            <a:r>
              <a:rPr lang="en" sz="600">
                <a:solidFill>
                  <a:schemeClr val="dk1"/>
                </a:solidFill>
                <a:latin typeface="Questrial"/>
                <a:ea typeface="Questrial"/>
                <a:cs typeface="Questrial"/>
                <a:sym typeface="Questrial"/>
              </a:rPr>
              <a:t>Includes Healthcare &amp; Pharmaceuticals, Health, Wellness, &amp; Sports Mgmt, </a:t>
            </a:r>
            <a:endParaRPr sz="1200" b="1">
              <a:latin typeface="Questrial"/>
              <a:ea typeface="Questrial"/>
              <a:cs typeface="Questrial"/>
              <a:sym typeface="Questrial"/>
            </a:endParaRPr>
          </a:p>
        </p:txBody>
      </p:sp>
      <p:sp>
        <p:nvSpPr>
          <p:cNvPr id="262" name="Google Shape;262;p28"/>
          <p:cNvSpPr/>
          <p:nvPr/>
        </p:nvSpPr>
        <p:spPr>
          <a:xfrm>
            <a:off x="1736854" y="3591315"/>
            <a:ext cx="411600" cy="157800"/>
          </a:xfrm>
          <a:prstGeom prst="rect">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1736854" y="3822052"/>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1736854" y="3822052"/>
            <a:ext cx="210300" cy="157800"/>
          </a:xfrm>
          <a:prstGeom prst="rect">
            <a:avLst/>
          </a:prstGeom>
          <a:solidFill>
            <a:srgbClr val="F5A118"/>
          </a:solidFill>
          <a:ln w="9525"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txBox="1"/>
          <p:nvPr/>
        </p:nvSpPr>
        <p:spPr>
          <a:xfrm>
            <a:off x="2148450" y="3498983"/>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6% (9 participants)</a:t>
            </a:r>
            <a:endParaRPr sz="1200">
              <a:latin typeface="Questrial"/>
              <a:ea typeface="Questrial"/>
              <a:cs typeface="Questrial"/>
              <a:sym typeface="Questrial"/>
            </a:endParaRPr>
          </a:p>
        </p:txBody>
      </p:sp>
      <p:sp>
        <p:nvSpPr>
          <p:cNvPr id="266" name="Google Shape;266;p28"/>
          <p:cNvSpPr txBox="1"/>
          <p:nvPr/>
        </p:nvSpPr>
        <p:spPr>
          <a:xfrm>
            <a:off x="1947151" y="3709344"/>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3% (7 participants)</a:t>
            </a:r>
            <a:endParaRPr sz="1200">
              <a:latin typeface="Questrial"/>
              <a:ea typeface="Questrial"/>
              <a:cs typeface="Questrial"/>
              <a:sym typeface="Questrial"/>
            </a:endParaRPr>
          </a:p>
        </p:txBody>
      </p:sp>
      <p:sp>
        <p:nvSpPr>
          <p:cNvPr id="267" name="Google Shape;267;p28"/>
          <p:cNvSpPr/>
          <p:nvPr/>
        </p:nvSpPr>
        <p:spPr>
          <a:xfrm>
            <a:off x="1736854" y="4517378"/>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sz="700">
              <a:latin typeface="Questrial"/>
              <a:ea typeface="Questrial"/>
              <a:cs typeface="Questrial"/>
              <a:sym typeface="Questrial"/>
            </a:endParaRPr>
          </a:p>
        </p:txBody>
      </p:sp>
      <p:sp>
        <p:nvSpPr>
          <p:cNvPr id="268" name="Google Shape;268;p28"/>
          <p:cNvSpPr txBox="1"/>
          <p:nvPr/>
        </p:nvSpPr>
        <p:spPr>
          <a:xfrm>
            <a:off x="1645750" y="4078651"/>
            <a:ext cx="5644200" cy="48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Questrial"/>
                <a:ea typeface="Questrial"/>
                <a:cs typeface="Questrial"/>
                <a:sym typeface="Questrial"/>
              </a:rPr>
              <a:t>Legal and Int Dev</a:t>
            </a:r>
            <a:endParaRPr sz="1200" b="1">
              <a:solidFill>
                <a:schemeClr val="dk1"/>
              </a:solidFill>
              <a:latin typeface="Questrial"/>
              <a:ea typeface="Questrial"/>
              <a:cs typeface="Questrial"/>
              <a:sym typeface="Questrial"/>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latin typeface="Questrial"/>
                <a:ea typeface="Questrial"/>
                <a:cs typeface="Questrial"/>
                <a:sym typeface="Questrial"/>
              </a:rPr>
              <a:t>Includes Legal and International Dev, NGOs &amp; Charities</a:t>
            </a:r>
            <a:endParaRPr sz="1200" b="1">
              <a:latin typeface="Questrial"/>
              <a:ea typeface="Questrial"/>
              <a:cs typeface="Questrial"/>
              <a:sym typeface="Questrial"/>
            </a:endParaRPr>
          </a:p>
        </p:txBody>
      </p:sp>
      <p:sp>
        <p:nvSpPr>
          <p:cNvPr id="269" name="Google Shape;269;p28"/>
          <p:cNvSpPr/>
          <p:nvPr/>
        </p:nvSpPr>
        <p:spPr>
          <a:xfrm>
            <a:off x="1736854" y="4517378"/>
            <a:ext cx="1783200" cy="157800"/>
          </a:xfrm>
          <a:prstGeom prst="rect">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1736854" y="4748114"/>
            <a:ext cx="6871500" cy="157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1736854" y="4748114"/>
            <a:ext cx="475500" cy="157800"/>
          </a:xfrm>
          <a:prstGeom prst="rect">
            <a:avLst/>
          </a:prstGeom>
          <a:solidFill>
            <a:srgbClr val="F5A118"/>
          </a:solidFill>
          <a:ln w="9525"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txBox="1"/>
          <p:nvPr/>
        </p:nvSpPr>
        <p:spPr>
          <a:xfrm>
            <a:off x="3520050" y="4411620"/>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26% (37 participants)</a:t>
            </a:r>
            <a:endParaRPr sz="1200">
              <a:latin typeface="Questrial"/>
              <a:ea typeface="Questrial"/>
              <a:cs typeface="Questrial"/>
              <a:sym typeface="Questrial"/>
            </a:endParaRPr>
          </a:p>
        </p:txBody>
      </p:sp>
      <p:sp>
        <p:nvSpPr>
          <p:cNvPr id="273" name="Google Shape;273;p28"/>
          <p:cNvSpPr txBox="1"/>
          <p:nvPr/>
        </p:nvSpPr>
        <p:spPr>
          <a:xfrm>
            <a:off x="2203351" y="4642382"/>
            <a:ext cx="290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7% (15 participants)</a:t>
            </a:r>
            <a:endParaRPr sz="1200">
              <a:latin typeface="Questrial"/>
              <a:ea typeface="Questrial"/>
              <a:cs typeface="Questrial"/>
              <a:sym typeface="Questrial"/>
            </a:endParaRPr>
          </a:p>
        </p:txBody>
      </p:sp>
      <p:pic>
        <p:nvPicPr>
          <p:cNvPr id="274" name="Google Shape;274;p28"/>
          <p:cNvPicPr preferRelativeResize="0"/>
          <p:nvPr/>
        </p:nvPicPr>
        <p:blipFill rotWithShape="1">
          <a:blip r:embed="rId3">
            <a:alphaModFix/>
          </a:blip>
          <a:srcRect l="10193"/>
          <a:stretch/>
        </p:blipFill>
        <p:spPr>
          <a:xfrm>
            <a:off x="1040800" y="643400"/>
            <a:ext cx="601350" cy="641700"/>
          </a:xfrm>
          <a:prstGeom prst="rect">
            <a:avLst/>
          </a:prstGeom>
          <a:noFill/>
          <a:ln>
            <a:noFill/>
          </a:ln>
        </p:spPr>
      </p:pic>
      <p:pic>
        <p:nvPicPr>
          <p:cNvPr id="275" name="Google Shape;275;p28"/>
          <p:cNvPicPr preferRelativeResize="0"/>
          <p:nvPr/>
        </p:nvPicPr>
        <p:blipFill rotWithShape="1">
          <a:blip r:embed="rId4">
            <a:alphaModFix/>
          </a:blip>
          <a:srcRect l="9511" r="5105"/>
          <a:stretch/>
        </p:blipFill>
        <p:spPr>
          <a:xfrm>
            <a:off x="1057775" y="1609338"/>
            <a:ext cx="567400" cy="635875"/>
          </a:xfrm>
          <a:prstGeom prst="rect">
            <a:avLst/>
          </a:prstGeom>
          <a:noFill/>
          <a:ln>
            <a:noFill/>
          </a:ln>
        </p:spPr>
      </p:pic>
      <p:pic>
        <p:nvPicPr>
          <p:cNvPr id="276" name="Google Shape;276;p28"/>
          <p:cNvPicPr preferRelativeResize="0"/>
          <p:nvPr/>
        </p:nvPicPr>
        <p:blipFill>
          <a:blip r:embed="rId5">
            <a:alphaModFix/>
          </a:blip>
          <a:stretch>
            <a:fillRect/>
          </a:stretch>
        </p:blipFill>
        <p:spPr>
          <a:xfrm>
            <a:off x="1091725" y="2473883"/>
            <a:ext cx="567400" cy="590092"/>
          </a:xfrm>
          <a:prstGeom prst="rect">
            <a:avLst/>
          </a:prstGeom>
          <a:noFill/>
          <a:ln>
            <a:noFill/>
          </a:ln>
        </p:spPr>
      </p:pic>
      <p:pic>
        <p:nvPicPr>
          <p:cNvPr id="277" name="Google Shape;277;p28"/>
          <p:cNvPicPr preferRelativeResize="0"/>
          <p:nvPr/>
        </p:nvPicPr>
        <p:blipFill>
          <a:blip r:embed="rId6">
            <a:alphaModFix/>
          </a:blip>
          <a:stretch>
            <a:fillRect/>
          </a:stretch>
        </p:blipFill>
        <p:spPr>
          <a:xfrm>
            <a:off x="1054575" y="3292650"/>
            <a:ext cx="641700" cy="641700"/>
          </a:xfrm>
          <a:prstGeom prst="rect">
            <a:avLst/>
          </a:prstGeom>
          <a:noFill/>
          <a:ln>
            <a:noFill/>
          </a:ln>
        </p:spPr>
      </p:pic>
      <p:pic>
        <p:nvPicPr>
          <p:cNvPr id="278" name="Google Shape;278;p28"/>
          <p:cNvPicPr preferRelativeResize="0"/>
          <p:nvPr/>
        </p:nvPicPr>
        <p:blipFill>
          <a:blip r:embed="rId7">
            <a:alphaModFix/>
          </a:blip>
          <a:stretch>
            <a:fillRect/>
          </a:stretch>
        </p:blipFill>
        <p:spPr>
          <a:xfrm>
            <a:off x="1054575" y="4252750"/>
            <a:ext cx="641700" cy="647875"/>
          </a:xfrm>
          <a:prstGeom prst="rect">
            <a:avLst/>
          </a:prstGeom>
          <a:noFill/>
          <a:ln>
            <a:noFill/>
          </a:ln>
        </p:spPr>
      </p:pic>
      <p:graphicFrame>
        <p:nvGraphicFramePr>
          <p:cNvPr id="279" name="Google Shape;279;p28"/>
          <p:cNvGraphicFramePr/>
          <p:nvPr/>
        </p:nvGraphicFramePr>
        <p:xfrm>
          <a:off x="5756300" y="175975"/>
          <a:ext cx="3000000" cy="3000000"/>
        </p:xfrm>
        <a:graphic>
          <a:graphicData uri="http://schemas.openxmlformats.org/drawingml/2006/table">
            <a:tbl>
              <a:tblPr>
                <a:noFill/>
                <a:tableStyleId>{D373A9B7-E5CC-4826-B7D7-A386FE2DA78A}</a:tableStyleId>
              </a:tblPr>
              <a:tblGrid>
                <a:gridCol w="146305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289525">
                <a:tc>
                  <a:txBody>
                    <a:bodyPr/>
                    <a:lstStyle/>
                    <a:p>
                      <a:pPr marL="0" lvl="0" indent="0" algn="ctr" rtl="0">
                        <a:spcBef>
                          <a:spcPts val="0"/>
                        </a:spcBef>
                        <a:spcAft>
                          <a:spcPts val="0"/>
                        </a:spcAft>
                        <a:buNone/>
                      </a:pPr>
                      <a:r>
                        <a:rPr lang="en" sz="700" b="1">
                          <a:latin typeface="Questrial"/>
                          <a:ea typeface="Questrial"/>
                          <a:cs typeface="Questrial"/>
                          <a:sym typeface="Questrial"/>
                        </a:rPr>
                        <a:t>Student Numbers CRCC Asia</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Student Numbers VI</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280" name="Google Shape;280;p28"/>
          <p:cNvCxnSpPr/>
          <p:nvPr/>
        </p:nvCxnSpPr>
        <p:spPr>
          <a:xfrm rot="10800000" flipH="1">
            <a:off x="6294300" y="203800"/>
            <a:ext cx="426900" cy="1200"/>
          </a:xfrm>
          <a:prstGeom prst="straightConnector1">
            <a:avLst/>
          </a:prstGeom>
          <a:noFill/>
          <a:ln w="38100" cap="flat" cmpd="sng">
            <a:solidFill>
              <a:srgbClr val="17525A"/>
            </a:solidFill>
            <a:prstDash val="solid"/>
            <a:round/>
            <a:headEnd type="none" w="med" len="med"/>
            <a:tailEnd type="none" w="med" len="med"/>
          </a:ln>
        </p:spPr>
      </p:cxnSp>
      <p:cxnSp>
        <p:nvCxnSpPr>
          <p:cNvPr id="281" name="Google Shape;281;p28"/>
          <p:cNvCxnSpPr/>
          <p:nvPr/>
        </p:nvCxnSpPr>
        <p:spPr>
          <a:xfrm rot="10800000" flipH="1">
            <a:off x="7723775" y="203800"/>
            <a:ext cx="445200" cy="1200"/>
          </a:xfrm>
          <a:prstGeom prst="straightConnector1">
            <a:avLst/>
          </a:prstGeom>
          <a:noFill/>
          <a:ln w="38100" cap="flat" cmpd="sng">
            <a:solidFill>
              <a:srgbClr val="F5A118"/>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29"/>
          <p:cNvPicPr preferRelativeResize="0"/>
          <p:nvPr/>
        </p:nvPicPr>
        <p:blipFill rotWithShape="1">
          <a:blip r:embed="rId3">
            <a:alphaModFix/>
          </a:blip>
          <a:srcRect l="59" t="15483" r="49"/>
          <a:stretch/>
        </p:blipFill>
        <p:spPr>
          <a:xfrm>
            <a:off x="0" y="-14099"/>
            <a:ext cx="9144000" cy="5157600"/>
          </a:xfrm>
          <a:prstGeom prst="rect">
            <a:avLst/>
          </a:prstGeom>
          <a:noFill/>
          <a:ln>
            <a:noFill/>
          </a:ln>
        </p:spPr>
      </p:pic>
      <p:sp>
        <p:nvSpPr>
          <p:cNvPr id="287" name="Google Shape;287;p29"/>
          <p:cNvSpPr/>
          <p:nvPr/>
        </p:nvSpPr>
        <p:spPr>
          <a:xfrm rot="10800000" flipH="1">
            <a:off x="0" y="-14100"/>
            <a:ext cx="9144000" cy="5157600"/>
          </a:xfrm>
          <a:prstGeom prst="rtTriangle">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288" name="Google Shape;288;p29"/>
          <p:cNvSpPr txBox="1"/>
          <p:nvPr/>
        </p:nvSpPr>
        <p:spPr>
          <a:xfrm>
            <a:off x="520700" y="558450"/>
            <a:ext cx="5238900" cy="2013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600" b="1">
                <a:solidFill>
                  <a:srgbClr val="FFFFFF"/>
                </a:solidFill>
                <a:latin typeface="Questrial"/>
                <a:ea typeface="Questrial"/>
                <a:cs typeface="Questrial"/>
                <a:sym typeface="Questrial"/>
              </a:rPr>
              <a:t>Unpacking Skills Gain in Remote and In-Person Internships</a:t>
            </a:r>
            <a:endParaRPr sz="3600" b="1">
              <a:solidFill>
                <a:srgbClr val="FFFFFF"/>
              </a:solidFill>
              <a:latin typeface="Questrial"/>
              <a:ea typeface="Questrial"/>
              <a:cs typeface="Questrial"/>
              <a:sym typeface="Questrial"/>
            </a:endParaRPr>
          </a:p>
        </p:txBody>
      </p:sp>
      <p:sp>
        <p:nvSpPr>
          <p:cNvPr id="289" name="Google Shape;289;p29"/>
          <p:cNvSpPr/>
          <p:nvPr/>
        </p:nvSpPr>
        <p:spPr>
          <a:xfrm flipH="1">
            <a:off x="5521200" y="3479800"/>
            <a:ext cx="3622800" cy="1663800"/>
          </a:xfrm>
          <a:prstGeom prst="rtTriangle">
            <a:avLst/>
          </a:prstGeom>
          <a:solidFill>
            <a:srgbClr val="3AAFA9"/>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pic>
        <p:nvPicPr>
          <p:cNvPr id="290" name="Google Shape;290;p29"/>
          <p:cNvPicPr preferRelativeResize="0"/>
          <p:nvPr/>
        </p:nvPicPr>
        <p:blipFill>
          <a:blip r:embed="rId4">
            <a:alphaModFix/>
          </a:blip>
          <a:stretch>
            <a:fillRect/>
          </a:stretch>
        </p:blipFill>
        <p:spPr>
          <a:xfrm>
            <a:off x="7350125" y="4410076"/>
            <a:ext cx="1670051" cy="571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0"/>
          <p:cNvSpPr/>
          <p:nvPr/>
        </p:nvSpPr>
        <p:spPr>
          <a:xfrm flipH="1">
            <a:off x="3162300" y="2781300"/>
            <a:ext cx="5981700" cy="2361900"/>
          </a:xfrm>
          <a:prstGeom prst="rtTriangle">
            <a:avLst/>
          </a:prstGeom>
          <a:solidFill>
            <a:srgbClr val="294C60"/>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296" name="Google Shape;296;p30"/>
          <p:cNvSpPr txBox="1">
            <a:spLocks noGrp="1"/>
          </p:cNvSpPr>
          <p:nvPr>
            <p:ph type="body" idx="1"/>
          </p:nvPr>
        </p:nvSpPr>
        <p:spPr>
          <a:xfrm>
            <a:off x="311700" y="704850"/>
            <a:ext cx="8520600" cy="30576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800" b="1">
                <a:solidFill>
                  <a:srgbClr val="17525A"/>
                </a:solidFill>
                <a:latin typeface="Questrial"/>
                <a:ea typeface="Questrial"/>
                <a:cs typeface="Questrial"/>
                <a:sym typeface="Questrial"/>
              </a:rPr>
              <a:t>Surprise!</a:t>
            </a:r>
            <a:endParaRPr sz="2800" b="1">
              <a:solidFill>
                <a:srgbClr val="17525A"/>
              </a:solidFill>
              <a:latin typeface="Questrial"/>
              <a:ea typeface="Questrial"/>
              <a:cs typeface="Questrial"/>
              <a:sym typeface="Questrial"/>
            </a:endParaRPr>
          </a:p>
          <a:p>
            <a:pPr marL="0" lvl="0" indent="0" algn="ctr" rtl="0">
              <a:spcBef>
                <a:spcPts val="0"/>
              </a:spcBef>
              <a:spcAft>
                <a:spcPts val="0"/>
              </a:spcAft>
              <a:buNone/>
            </a:pPr>
            <a:endParaRPr sz="400" b="1">
              <a:solidFill>
                <a:srgbClr val="17525A"/>
              </a:solidFill>
              <a:latin typeface="Questrial"/>
              <a:ea typeface="Questrial"/>
              <a:cs typeface="Questrial"/>
              <a:sym typeface="Questrial"/>
            </a:endParaRPr>
          </a:p>
          <a:p>
            <a:pPr marL="0" lvl="0" indent="0" algn="ctr" rtl="0">
              <a:spcBef>
                <a:spcPts val="0"/>
              </a:spcBef>
              <a:spcAft>
                <a:spcPts val="0"/>
              </a:spcAft>
              <a:buClr>
                <a:schemeClr val="dk1"/>
              </a:buClr>
              <a:buSzPts val="1100"/>
              <a:buFont typeface="Arial"/>
              <a:buNone/>
            </a:pPr>
            <a:r>
              <a:rPr lang="en" sz="2000" b="1">
                <a:solidFill>
                  <a:srgbClr val="17525A"/>
                </a:solidFill>
                <a:latin typeface="Questrial"/>
                <a:ea typeface="Questrial"/>
                <a:cs typeface="Questrial"/>
                <a:sym typeface="Questrial"/>
              </a:rPr>
              <a:t>Overall there were no significant differences in skills gain for in-person or virtual internships - </a:t>
            </a:r>
            <a:r>
              <a:rPr lang="en" sz="2000">
                <a:solidFill>
                  <a:srgbClr val="000000"/>
                </a:solidFill>
                <a:latin typeface="Questrial"/>
                <a:ea typeface="Questrial"/>
                <a:cs typeface="Questrial"/>
                <a:sym typeface="Questrial"/>
              </a:rPr>
              <a:t>While in-person internships showed slightly higher gains in critical thinking/problem solving and career management, there was no competency that experienced a difference in growth of more than 7%, with an average difference of 4% (favoring in-person internships).</a:t>
            </a:r>
            <a:r>
              <a:rPr lang="en" sz="2000">
                <a:solidFill>
                  <a:schemeClr val="dk1"/>
                </a:solidFill>
                <a:latin typeface="Questrial"/>
                <a:ea typeface="Questrial"/>
                <a:cs typeface="Questrial"/>
                <a:sym typeface="Questrial"/>
              </a:rPr>
              <a:t> </a:t>
            </a:r>
            <a:endParaRPr sz="2000">
              <a:latin typeface="Questrial"/>
              <a:ea typeface="Questrial"/>
              <a:cs typeface="Questrial"/>
              <a:sym typeface="Questrial"/>
            </a:endParaRPr>
          </a:p>
        </p:txBody>
      </p:sp>
      <p:sp>
        <p:nvSpPr>
          <p:cNvPr id="297" name="Google Shape;297;p30"/>
          <p:cNvSpPr/>
          <p:nvPr/>
        </p:nvSpPr>
        <p:spPr>
          <a:xfrm flipH="1">
            <a:off x="3781500" y="3086100"/>
            <a:ext cx="5362500" cy="2057400"/>
          </a:xfrm>
          <a:prstGeom prst="rtTriangle">
            <a:avLst/>
          </a:prstGeom>
          <a:solidFill>
            <a:srgbClr val="3AAFA9"/>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298" name="Google Shape;298;p30"/>
          <p:cNvSpPr/>
          <p:nvPr/>
        </p:nvSpPr>
        <p:spPr>
          <a:xfrm rot="10800000" flipH="1">
            <a:off x="-9525" y="75"/>
            <a:ext cx="4533900" cy="1476300"/>
          </a:xfrm>
          <a:prstGeom prst="rtTriangle">
            <a:avLst/>
          </a:prstGeom>
          <a:solidFill>
            <a:srgbClr val="3AAFA9"/>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299" name="Google Shape;299;p30"/>
          <p:cNvSpPr/>
          <p:nvPr/>
        </p:nvSpPr>
        <p:spPr>
          <a:xfrm rot="10800000" flipH="1">
            <a:off x="-9525" y="75"/>
            <a:ext cx="3762300" cy="1095300"/>
          </a:xfrm>
          <a:prstGeom prst="rtTriangle">
            <a:avLst/>
          </a:prstGeom>
          <a:solidFill>
            <a:srgbClr val="294C60"/>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1"/>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OVERALL SKILLS GAIN</a:t>
            </a:r>
            <a:endParaRPr sz="3300" b="1">
              <a:solidFill>
                <a:srgbClr val="17525A"/>
              </a:solidFill>
              <a:latin typeface="Questrial"/>
              <a:ea typeface="Questrial"/>
              <a:cs typeface="Questrial"/>
              <a:sym typeface="Questrial"/>
            </a:endParaRPr>
          </a:p>
        </p:txBody>
      </p:sp>
      <p:cxnSp>
        <p:nvCxnSpPr>
          <p:cNvPr id="305" name="Google Shape;305;p31"/>
          <p:cNvCxnSpPr/>
          <p:nvPr/>
        </p:nvCxnSpPr>
        <p:spPr>
          <a:xfrm>
            <a:off x="33925" y="838075"/>
            <a:ext cx="5457000" cy="3000"/>
          </a:xfrm>
          <a:prstGeom prst="straightConnector1">
            <a:avLst/>
          </a:prstGeom>
          <a:noFill/>
          <a:ln w="114300" cap="flat" cmpd="sng">
            <a:solidFill>
              <a:srgbClr val="F5A118"/>
            </a:solidFill>
            <a:prstDash val="solid"/>
            <a:round/>
            <a:headEnd type="none" w="med" len="med"/>
            <a:tailEnd type="none" w="med" len="med"/>
          </a:ln>
        </p:spPr>
      </p:cxnSp>
      <p:sp>
        <p:nvSpPr>
          <p:cNvPr id="306" name="Google Shape;306;p31"/>
          <p:cNvSpPr/>
          <p:nvPr/>
        </p:nvSpPr>
        <p:spPr>
          <a:xfrm>
            <a:off x="1047925" y="1132225"/>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1047925" y="1551400"/>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1047925" y="2103775"/>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1047925" y="2522950"/>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1047925" y="3075325"/>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1047925" y="3494500"/>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1047925" y="4046875"/>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1047925" y="4466050"/>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555175" y="1132225"/>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5555175" y="1551400"/>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5555175" y="2103775"/>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5555175" y="2522950"/>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5555175" y="3075325"/>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5555175" y="3494500"/>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5555175" y="4046875"/>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5555175" y="4466050"/>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22" name="Google Shape;322;p31"/>
          <p:cNvGraphicFramePr/>
          <p:nvPr/>
        </p:nvGraphicFramePr>
        <p:xfrm>
          <a:off x="0" y="1013125"/>
          <a:ext cx="3000000" cy="3000000"/>
        </p:xfrm>
        <a:graphic>
          <a:graphicData uri="http://schemas.openxmlformats.org/drawingml/2006/table">
            <a:tbl>
              <a:tblPr>
                <a:noFill/>
                <a:tableStyleId>{D373A9B7-E5CC-4826-B7D7-A386FE2DA78A}</a:tableStyleId>
              </a:tblPr>
              <a:tblGrid>
                <a:gridCol w="1047925">
                  <a:extLst>
                    <a:ext uri="{9D8B030D-6E8A-4147-A177-3AD203B41FA5}">
                      <a16:colId xmlns:a16="http://schemas.microsoft.com/office/drawing/2014/main" val="20000"/>
                    </a:ext>
                  </a:extLst>
                </a:gridCol>
              </a:tblGrid>
              <a:tr h="986850">
                <a:tc>
                  <a:txBody>
                    <a:bodyPr/>
                    <a:lstStyle/>
                    <a:p>
                      <a:pPr marL="0" lvl="0" indent="0" algn="ctr" rtl="0">
                        <a:lnSpc>
                          <a:spcPct val="115000"/>
                        </a:lnSpc>
                        <a:spcBef>
                          <a:spcPts val="0"/>
                        </a:spcBef>
                        <a:spcAft>
                          <a:spcPts val="0"/>
                        </a:spcAft>
                        <a:buNone/>
                      </a:pPr>
                      <a:r>
                        <a:rPr lang="en" sz="1000" b="1">
                          <a:latin typeface="Questrial"/>
                          <a:ea typeface="Questrial"/>
                          <a:cs typeface="Questrial"/>
                          <a:sym typeface="Questrial"/>
                        </a:rPr>
                        <a:t>Critical Thinking &amp; Problem Solving</a:t>
                      </a:r>
                      <a:endParaRPr sz="1000" b="1">
                        <a:latin typeface="Questrial"/>
                        <a:ea typeface="Questrial"/>
                        <a:cs typeface="Questrial"/>
                        <a:sym typeface="Questrial"/>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986850">
                <a:tc>
                  <a:txBody>
                    <a:bodyPr/>
                    <a:lstStyle/>
                    <a:p>
                      <a:pPr marL="0" lvl="0" indent="0" algn="ctr" rtl="0">
                        <a:lnSpc>
                          <a:spcPct val="115000"/>
                        </a:lnSpc>
                        <a:spcBef>
                          <a:spcPts val="0"/>
                        </a:spcBef>
                        <a:spcAft>
                          <a:spcPts val="0"/>
                        </a:spcAft>
                        <a:buNone/>
                      </a:pPr>
                      <a:r>
                        <a:rPr lang="en" sz="1000" b="1">
                          <a:latin typeface="Questrial"/>
                          <a:ea typeface="Questrial"/>
                          <a:cs typeface="Questrial"/>
                          <a:sym typeface="Questrial"/>
                        </a:rPr>
                        <a:t>Oral/Written Communications</a:t>
                      </a:r>
                      <a:endParaRPr sz="1000" b="1">
                        <a:latin typeface="Questrial"/>
                        <a:ea typeface="Questrial"/>
                        <a:cs typeface="Questrial"/>
                        <a:sym typeface="Questrial"/>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986850">
                <a:tc>
                  <a:txBody>
                    <a:bodyPr/>
                    <a:lstStyle/>
                    <a:p>
                      <a:pPr marL="0" lvl="0" indent="0" algn="ctr" rtl="0">
                        <a:lnSpc>
                          <a:spcPct val="115000"/>
                        </a:lnSpc>
                        <a:spcBef>
                          <a:spcPts val="0"/>
                        </a:spcBef>
                        <a:spcAft>
                          <a:spcPts val="0"/>
                        </a:spcAft>
                        <a:buNone/>
                      </a:pPr>
                      <a:r>
                        <a:rPr lang="en" sz="1000" b="1">
                          <a:latin typeface="Questrial"/>
                          <a:ea typeface="Questrial"/>
                          <a:cs typeface="Questrial"/>
                          <a:sym typeface="Questrial"/>
                        </a:rPr>
                        <a:t>Teamwork / Collaboration</a:t>
                      </a:r>
                      <a:endParaRPr sz="1000" b="1">
                        <a:latin typeface="Questrial"/>
                        <a:ea typeface="Questrial"/>
                        <a:cs typeface="Questrial"/>
                        <a:sym typeface="Questrial"/>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86850">
                <a:tc>
                  <a:txBody>
                    <a:bodyPr/>
                    <a:lstStyle/>
                    <a:p>
                      <a:pPr marL="0" lvl="0" indent="0" algn="ctr" rtl="0">
                        <a:lnSpc>
                          <a:spcPct val="115000"/>
                        </a:lnSpc>
                        <a:spcBef>
                          <a:spcPts val="0"/>
                        </a:spcBef>
                        <a:spcAft>
                          <a:spcPts val="0"/>
                        </a:spcAft>
                        <a:buNone/>
                      </a:pPr>
                      <a:r>
                        <a:rPr lang="en" sz="1000" b="1">
                          <a:latin typeface="Questrial"/>
                          <a:ea typeface="Questrial"/>
                          <a:cs typeface="Questrial"/>
                          <a:sym typeface="Questrial"/>
                        </a:rPr>
                        <a:t>Digital Technology</a:t>
                      </a:r>
                      <a:endParaRPr sz="1000" b="1">
                        <a:latin typeface="Questrial"/>
                        <a:ea typeface="Questrial"/>
                        <a:cs typeface="Questrial"/>
                        <a:sym typeface="Questrial"/>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323" name="Google Shape;323;p31"/>
          <p:cNvGraphicFramePr/>
          <p:nvPr/>
        </p:nvGraphicFramePr>
        <p:xfrm>
          <a:off x="4476925" y="1013125"/>
          <a:ext cx="3000000" cy="3000000"/>
        </p:xfrm>
        <a:graphic>
          <a:graphicData uri="http://schemas.openxmlformats.org/drawingml/2006/table">
            <a:tbl>
              <a:tblPr>
                <a:noFill/>
                <a:tableStyleId>{D373A9B7-E5CC-4826-B7D7-A386FE2DA78A}</a:tableStyleId>
              </a:tblPr>
              <a:tblGrid>
                <a:gridCol w="1047925">
                  <a:extLst>
                    <a:ext uri="{9D8B030D-6E8A-4147-A177-3AD203B41FA5}">
                      <a16:colId xmlns:a16="http://schemas.microsoft.com/office/drawing/2014/main" val="20000"/>
                    </a:ext>
                  </a:extLst>
                </a:gridCol>
              </a:tblGrid>
              <a:tr h="986850">
                <a:tc>
                  <a:txBody>
                    <a:bodyPr/>
                    <a:lstStyle/>
                    <a:p>
                      <a:pPr marL="0" lvl="0" indent="0" algn="ctr" rtl="0">
                        <a:lnSpc>
                          <a:spcPct val="115000"/>
                        </a:lnSpc>
                        <a:spcBef>
                          <a:spcPts val="0"/>
                        </a:spcBef>
                        <a:spcAft>
                          <a:spcPts val="0"/>
                        </a:spcAft>
                        <a:buNone/>
                      </a:pPr>
                      <a:r>
                        <a:rPr lang="en" sz="1000" b="1">
                          <a:latin typeface="Questrial"/>
                          <a:ea typeface="Questrial"/>
                          <a:cs typeface="Questrial"/>
                          <a:sym typeface="Questrial"/>
                        </a:rPr>
                        <a:t>Leadership</a:t>
                      </a:r>
                      <a:endParaRPr sz="1000" b="1">
                        <a:latin typeface="Questrial"/>
                        <a:ea typeface="Questrial"/>
                        <a:cs typeface="Questrial"/>
                        <a:sym typeface="Questrial"/>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986850">
                <a:tc>
                  <a:txBody>
                    <a:bodyPr/>
                    <a:lstStyle/>
                    <a:p>
                      <a:pPr marL="0" lvl="0" indent="0" algn="ctr" rtl="0">
                        <a:lnSpc>
                          <a:spcPct val="115000"/>
                        </a:lnSpc>
                        <a:spcBef>
                          <a:spcPts val="0"/>
                        </a:spcBef>
                        <a:spcAft>
                          <a:spcPts val="0"/>
                        </a:spcAft>
                        <a:buNone/>
                      </a:pPr>
                      <a:r>
                        <a:rPr lang="en" sz="1000" b="1">
                          <a:latin typeface="Questrial"/>
                          <a:ea typeface="Questrial"/>
                          <a:cs typeface="Questrial"/>
                          <a:sym typeface="Questrial"/>
                        </a:rPr>
                        <a:t>Professionalism / Work Ethic</a:t>
                      </a:r>
                      <a:endParaRPr sz="1000" b="1">
                        <a:latin typeface="Questrial"/>
                        <a:ea typeface="Questrial"/>
                        <a:cs typeface="Questrial"/>
                        <a:sym typeface="Questrial"/>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986850">
                <a:tc>
                  <a:txBody>
                    <a:bodyPr/>
                    <a:lstStyle/>
                    <a:p>
                      <a:pPr marL="0" lvl="0" indent="0" algn="ctr" rtl="0">
                        <a:lnSpc>
                          <a:spcPct val="115000"/>
                        </a:lnSpc>
                        <a:spcBef>
                          <a:spcPts val="0"/>
                        </a:spcBef>
                        <a:spcAft>
                          <a:spcPts val="0"/>
                        </a:spcAft>
                        <a:buNone/>
                      </a:pPr>
                      <a:r>
                        <a:rPr lang="en" sz="1000" b="1">
                          <a:latin typeface="Questrial"/>
                          <a:ea typeface="Questrial"/>
                          <a:cs typeface="Questrial"/>
                          <a:sym typeface="Questrial"/>
                        </a:rPr>
                        <a:t>Career Management</a:t>
                      </a:r>
                      <a:endParaRPr sz="1000" b="1">
                        <a:latin typeface="Questrial"/>
                        <a:ea typeface="Questrial"/>
                        <a:cs typeface="Questrial"/>
                        <a:sym typeface="Questrial"/>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86850">
                <a:tc>
                  <a:txBody>
                    <a:bodyPr/>
                    <a:lstStyle/>
                    <a:p>
                      <a:pPr marL="0" lvl="0" indent="0" algn="ctr" rtl="0">
                        <a:lnSpc>
                          <a:spcPct val="115000"/>
                        </a:lnSpc>
                        <a:spcBef>
                          <a:spcPts val="0"/>
                        </a:spcBef>
                        <a:spcAft>
                          <a:spcPts val="0"/>
                        </a:spcAft>
                        <a:buNone/>
                      </a:pPr>
                      <a:r>
                        <a:rPr lang="en" sz="1000" b="1">
                          <a:latin typeface="Questrial"/>
                          <a:ea typeface="Questrial"/>
                          <a:cs typeface="Questrial"/>
                          <a:sym typeface="Questrial"/>
                        </a:rPr>
                        <a:t>Global / Intercultural Fluency</a:t>
                      </a:r>
                      <a:endParaRPr sz="1000" b="1">
                        <a:latin typeface="Questrial"/>
                        <a:ea typeface="Questrial"/>
                        <a:cs typeface="Questrial"/>
                        <a:sym typeface="Questrial"/>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24" name="Google Shape;324;p31"/>
          <p:cNvSpPr/>
          <p:nvPr/>
        </p:nvSpPr>
        <p:spPr>
          <a:xfrm>
            <a:off x="1047925" y="1132225"/>
            <a:ext cx="22950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1047925" y="1551400"/>
            <a:ext cx="24690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7188875" y="106950"/>
            <a:ext cx="3567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7188875" y="526125"/>
            <a:ext cx="3567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28" name="Google Shape;328;p31"/>
          <p:cNvGraphicFramePr/>
          <p:nvPr/>
        </p:nvGraphicFramePr>
        <p:xfrm>
          <a:off x="7626850" y="61345"/>
          <a:ext cx="3000000" cy="3000000"/>
        </p:xfrm>
        <a:graphic>
          <a:graphicData uri="http://schemas.openxmlformats.org/drawingml/2006/table">
            <a:tbl>
              <a:tblPr>
                <a:noFill/>
                <a:tableStyleId>{D373A9B7-E5CC-4826-B7D7-A386FE2DA78A}</a:tableStyleId>
              </a:tblPr>
              <a:tblGrid>
                <a:gridCol w="1357325">
                  <a:extLst>
                    <a:ext uri="{9D8B030D-6E8A-4147-A177-3AD203B41FA5}">
                      <a16:colId xmlns:a16="http://schemas.microsoft.com/office/drawing/2014/main" val="20000"/>
                    </a:ext>
                  </a:extLst>
                </a:gridCol>
              </a:tblGrid>
              <a:tr h="437450">
                <a:tc>
                  <a:txBody>
                    <a:bodyPr/>
                    <a:lstStyle/>
                    <a:p>
                      <a:pPr marL="0" lvl="0" indent="0" algn="l" rtl="0">
                        <a:spcBef>
                          <a:spcPts val="0"/>
                        </a:spcBef>
                        <a:spcAft>
                          <a:spcPts val="0"/>
                        </a:spcAft>
                        <a:buNone/>
                      </a:pPr>
                      <a:r>
                        <a:rPr lang="en" b="1">
                          <a:latin typeface="Questrial"/>
                          <a:ea typeface="Questrial"/>
                          <a:cs typeface="Questrial"/>
                          <a:sym typeface="Questrial"/>
                        </a:rPr>
                        <a:t>Remote </a:t>
                      </a:r>
                      <a:endParaRPr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37450">
                <a:tc>
                  <a:txBody>
                    <a:bodyPr/>
                    <a:lstStyle/>
                    <a:p>
                      <a:pPr marL="0" lvl="0" indent="0" algn="l" rtl="0">
                        <a:spcBef>
                          <a:spcPts val="0"/>
                        </a:spcBef>
                        <a:spcAft>
                          <a:spcPts val="0"/>
                        </a:spcAft>
                        <a:buNone/>
                      </a:pPr>
                      <a:r>
                        <a:rPr lang="en" b="1">
                          <a:latin typeface="Questrial"/>
                          <a:ea typeface="Questrial"/>
                          <a:cs typeface="Questrial"/>
                          <a:sym typeface="Questrial"/>
                        </a:rPr>
                        <a:t>In-Person</a:t>
                      </a:r>
                      <a:endParaRPr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29" name="Google Shape;329;p31"/>
          <p:cNvSpPr/>
          <p:nvPr/>
        </p:nvSpPr>
        <p:spPr>
          <a:xfrm>
            <a:off x="5555175" y="2103775"/>
            <a:ext cx="22950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5555175" y="3494500"/>
            <a:ext cx="24690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txBox="1"/>
          <p:nvPr/>
        </p:nvSpPr>
        <p:spPr>
          <a:xfrm>
            <a:off x="3409950" y="1132125"/>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67%</a:t>
            </a:r>
            <a:endParaRPr>
              <a:latin typeface="Questrial"/>
              <a:ea typeface="Questrial"/>
              <a:cs typeface="Questrial"/>
              <a:sym typeface="Questrial"/>
            </a:endParaRPr>
          </a:p>
        </p:txBody>
      </p:sp>
      <p:sp>
        <p:nvSpPr>
          <p:cNvPr id="332" name="Google Shape;332;p31"/>
          <p:cNvSpPr txBox="1"/>
          <p:nvPr/>
        </p:nvSpPr>
        <p:spPr>
          <a:xfrm>
            <a:off x="3619500" y="1529500"/>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72%</a:t>
            </a:r>
            <a:endParaRPr>
              <a:latin typeface="Questrial"/>
              <a:ea typeface="Questrial"/>
              <a:cs typeface="Questrial"/>
              <a:sym typeface="Questrial"/>
            </a:endParaRPr>
          </a:p>
        </p:txBody>
      </p:sp>
      <p:sp>
        <p:nvSpPr>
          <p:cNvPr id="333" name="Google Shape;333;p31"/>
          <p:cNvSpPr txBox="1"/>
          <p:nvPr/>
        </p:nvSpPr>
        <p:spPr>
          <a:xfrm>
            <a:off x="7880500" y="2081875"/>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67%</a:t>
            </a:r>
            <a:endParaRPr>
              <a:latin typeface="Questrial"/>
              <a:ea typeface="Questrial"/>
              <a:cs typeface="Questrial"/>
              <a:sym typeface="Questrial"/>
            </a:endParaRPr>
          </a:p>
        </p:txBody>
      </p:sp>
      <p:sp>
        <p:nvSpPr>
          <p:cNvPr id="334" name="Google Shape;334;p31"/>
          <p:cNvSpPr txBox="1"/>
          <p:nvPr/>
        </p:nvSpPr>
        <p:spPr>
          <a:xfrm>
            <a:off x="8054500" y="3472600"/>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72%</a:t>
            </a:r>
            <a:endParaRPr>
              <a:latin typeface="Questrial"/>
              <a:ea typeface="Questrial"/>
              <a:cs typeface="Questrial"/>
              <a:sym typeface="Questrial"/>
            </a:endParaRPr>
          </a:p>
        </p:txBody>
      </p:sp>
      <p:sp>
        <p:nvSpPr>
          <p:cNvPr id="335" name="Google Shape;335;p31"/>
          <p:cNvSpPr/>
          <p:nvPr/>
        </p:nvSpPr>
        <p:spPr>
          <a:xfrm>
            <a:off x="1047925" y="2092875"/>
            <a:ext cx="22311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1047925" y="2512050"/>
            <a:ext cx="22587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txBox="1"/>
          <p:nvPr/>
        </p:nvSpPr>
        <p:spPr>
          <a:xfrm>
            <a:off x="3231400" y="2103725"/>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65%</a:t>
            </a:r>
            <a:endParaRPr>
              <a:latin typeface="Questrial"/>
              <a:ea typeface="Questrial"/>
              <a:cs typeface="Questrial"/>
              <a:sym typeface="Questrial"/>
            </a:endParaRPr>
          </a:p>
        </p:txBody>
      </p:sp>
      <p:sp>
        <p:nvSpPr>
          <p:cNvPr id="338" name="Google Shape;338;p31"/>
          <p:cNvSpPr txBox="1"/>
          <p:nvPr/>
        </p:nvSpPr>
        <p:spPr>
          <a:xfrm>
            <a:off x="3342925" y="2501050"/>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66%</a:t>
            </a:r>
            <a:endParaRPr>
              <a:latin typeface="Questrial"/>
              <a:ea typeface="Questrial"/>
              <a:cs typeface="Questrial"/>
              <a:sym typeface="Questrial"/>
            </a:endParaRPr>
          </a:p>
        </p:txBody>
      </p:sp>
      <p:sp>
        <p:nvSpPr>
          <p:cNvPr id="339" name="Google Shape;339;p31"/>
          <p:cNvSpPr/>
          <p:nvPr/>
        </p:nvSpPr>
        <p:spPr>
          <a:xfrm>
            <a:off x="5555175" y="3058950"/>
            <a:ext cx="22311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txBox="1"/>
          <p:nvPr/>
        </p:nvSpPr>
        <p:spPr>
          <a:xfrm>
            <a:off x="7738650" y="3069800"/>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65%</a:t>
            </a:r>
            <a:endParaRPr>
              <a:latin typeface="Questrial"/>
              <a:ea typeface="Questrial"/>
              <a:cs typeface="Questrial"/>
              <a:sym typeface="Questrial"/>
            </a:endParaRPr>
          </a:p>
        </p:txBody>
      </p:sp>
      <p:sp>
        <p:nvSpPr>
          <p:cNvPr id="341" name="Google Shape;341;p31"/>
          <p:cNvSpPr/>
          <p:nvPr/>
        </p:nvSpPr>
        <p:spPr>
          <a:xfrm>
            <a:off x="5555175" y="1143125"/>
            <a:ext cx="22587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txBox="1"/>
          <p:nvPr/>
        </p:nvSpPr>
        <p:spPr>
          <a:xfrm>
            <a:off x="7850175" y="1132125"/>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66%</a:t>
            </a:r>
            <a:endParaRPr>
              <a:latin typeface="Questrial"/>
              <a:ea typeface="Questrial"/>
              <a:cs typeface="Questrial"/>
              <a:sym typeface="Questrial"/>
            </a:endParaRPr>
          </a:p>
        </p:txBody>
      </p:sp>
      <p:sp>
        <p:nvSpPr>
          <p:cNvPr id="343" name="Google Shape;343;p31"/>
          <p:cNvSpPr/>
          <p:nvPr/>
        </p:nvSpPr>
        <p:spPr>
          <a:xfrm>
            <a:off x="1047925" y="3080800"/>
            <a:ext cx="21945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1047925" y="3499975"/>
            <a:ext cx="23316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txBox="1"/>
          <p:nvPr/>
        </p:nvSpPr>
        <p:spPr>
          <a:xfrm>
            <a:off x="3231400" y="3091650"/>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64%</a:t>
            </a:r>
            <a:endParaRPr>
              <a:latin typeface="Questrial"/>
              <a:ea typeface="Questrial"/>
              <a:cs typeface="Questrial"/>
              <a:sym typeface="Questrial"/>
            </a:endParaRPr>
          </a:p>
        </p:txBody>
      </p:sp>
      <p:sp>
        <p:nvSpPr>
          <p:cNvPr id="346" name="Google Shape;346;p31"/>
          <p:cNvSpPr txBox="1"/>
          <p:nvPr/>
        </p:nvSpPr>
        <p:spPr>
          <a:xfrm>
            <a:off x="3342925" y="3488975"/>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68%</a:t>
            </a:r>
            <a:endParaRPr>
              <a:latin typeface="Questrial"/>
              <a:ea typeface="Questrial"/>
              <a:cs typeface="Questrial"/>
              <a:sym typeface="Questrial"/>
            </a:endParaRPr>
          </a:p>
        </p:txBody>
      </p:sp>
      <p:sp>
        <p:nvSpPr>
          <p:cNvPr id="347" name="Google Shape;347;p31"/>
          <p:cNvSpPr/>
          <p:nvPr/>
        </p:nvSpPr>
        <p:spPr>
          <a:xfrm>
            <a:off x="1047925" y="4466100"/>
            <a:ext cx="23316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txBox="1"/>
          <p:nvPr/>
        </p:nvSpPr>
        <p:spPr>
          <a:xfrm>
            <a:off x="3342925" y="4455100"/>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68%</a:t>
            </a:r>
            <a:endParaRPr>
              <a:latin typeface="Questrial"/>
              <a:ea typeface="Questrial"/>
              <a:cs typeface="Questrial"/>
              <a:sym typeface="Questrial"/>
            </a:endParaRPr>
          </a:p>
        </p:txBody>
      </p:sp>
      <p:sp>
        <p:nvSpPr>
          <p:cNvPr id="349" name="Google Shape;349;p31"/>
          <p:cNvSpPr/>
          <p:nvPr/>
        </p:nvSpPr>
        <p:spPr>
          <a:xfrm>
            <a:off x="5555175" y="1540500"/>
            <a:ext cx="23316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txBox="1"/>
          <p:nvPr/>
        </p:nvSpPr>
        <p:spPr>
          <a:xfrm>
            <a:off x="7850175" y="1529500"/>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68%</a:t>
            </a:r>
            <a:endParaRPr>
              <a:latin typeface="Questrial"/>
              <a:ea typeface="Questrial"/>
              <a:cs typeface="Questrial"/>
              <a:sym typeface="Questrial"/>
            </a:endParaRPr>
          </a:p>
        </p:txBody>
      </p:sp>
      <p:sp>
        <p:nvSpPr>
          <p:cNvPr id="351" name="Google Shape;351;p31"/>
          <p:cNvSpPr/>
          <p:nvPr/>
        </p:nvSpPr>
        <p:spPr>
          <a:xfrm>
            <a:off x="5555175" y="2512050"/>
            <a:ext cx="20940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txBox="1"/>
          <p:nvPr/>
        </p:nvSpPr>
        <p:spPr>
          <a:xfrm>
            <a:off x="7679500" y="2501050"/>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61%</a:t>
            </a:r>
            <a:endParaRPr>
              <a:latin typeface="Questrial"/>
              <a:ea typeface="Questrial"/>
              <a:cs typeface="Questrial"/>
              <a:sym typeface="Questrial"/>
            </a:endParaRPr>
          </a:p>
        </p:txBody>
      </p:sp>
      <p:sp>
        <p:nvSpPr>
          <p:cNvPr id="353" name="Google Shape;353;p31"/>
          <p:cNvSpPr/>
          <p:nvPr/>
        </p:nvSpPr>
        <p:spPr>
          <a:xfrm>
            <a:off x="5549163" y="4466050"/>
            <a:ext cx="17466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txBox="1"/>
          <p:nvPr/>
        </p:nvSpPr>
        <p:spPr>
          <a:xfrm>
            <a:off x="3205825" y="4014075"/>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63%</a:t>
            </a:r>
            <a:endParaRPr>
              <a:latin typeface="Questrial"/>
              <a:ea typeface="Questrial"/>
              <a:cs typeface="Questrial"/>
              <a:sym typeface="Questrial"/>
            </a:endParaRPr>
          </a:p>
        </p:txBody>
      </p:sp>
      <p:sp>
        <p:nvSpPr>
          <p:cNvPr id="355" name="Google Shape;355;p31"/>
          <p:cNvSpPr/>
          <p:nvPr/>
        </p:nvSpPr>
        <p:spPr>
          <a:xfrm>
            <a:off x="1047925" y="4057825"/>
            <a:ext cx="21579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txBox="1"/>
          <p:nvPr/>
        </p:nvSpPr>
        <p:spPr>
          <a:xfrm>
            <a:off x="7383975" y="4444150"/>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51%</a:t>
            </a:r>
            <a:endParaRPr>
              <a:latin typeface="Questrial"/>
              <a:ea typeface="Questrial"/>
              <a:cs typeface="Questrial"/>
              <a:sym typeface="Questrial"/>
            </a:endParaRPr>
          </a:p>
        </p:txBody>
      </p:sp>
      <p:sp>
        <p:nvSpPr>
          <p:cNvPr id="357" name="Google Shape;357;p31"/>
          <p:cNvSpPr/>
          <p:nvPr/>
        </p:nvSpPr>
        <p:spPr>
          <a:xfrm>
            <a:off x="5555175" y="4046875"/>
            <a:ext cx="18105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txBox="1"/>
          <p:nvPr/>
        </p:nvSpPr>
        <p:spPr>
          <a:xfrm>
            <a:off x="7365675" y="4024975"/>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53%</a:t>
            </a:r>
            <a:endParaRPr>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443250" y="0"/>
            <a:ext cx="7700741" cy="5143500"/>
          </a:xfrm>
          <a:prstGeom prst="rect">
            <a:avLst/>
          </a:prstGeom>
          <a:noFill/>
          <a:ln>
            <a:noFill/>
          </a:ln>
        </p:spPr>
      </p:pic>
      <p:grpSp>
        <p:nvGrpSpPr>
          <p:cNvPr id="63" name="Google Shape;63;p14"/>
          <p:cNvGrpSpPr/>
          <p:nvPr/>
        </p:nvGrpSpPr>
        <p:grpSpPr>
          <a:xfrm>
            <a:off x="0" y="0"/>
            <a:ext cx="9154050" cy="5150550"/>
            <a:chOff x="0" y="0"/>
            <a:chExt cx="9154050" cy="5150550"/>
          </a:xfrm>
        </p:grpSpPr>
        <p:sp>
          <p:nvSpPr>
            <p:cNvPr id="64" name="Google Shape;64;p14"/>
            <p:cNvSpPr/>
            <p:nvPr/>
          </p:nvSpPr>
          <p:spPr>
            <a:xfrm>
              <a:off x="1453350" y="0"/>
              <a:ext cx="7700700" cy="5150400"/>
            </a:xfrm>
            <a:prstGeom prst="rtTriangle">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0" y="150"/>
              <a:ext cx="1453500" cy="5150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6" name="Google Shape;66;p14"/>
          <p:cNvCxnSpPr/>
          <p:nvPr/>
        </p:nvCxnSpPr>
        <p:spPr>
          <a:xfrm>
            <a:off x="479800" y="3117600"/>
            <a:ext cx="0" cy="307800"/>
          </a:xfrm>
          <a:prstGeom prst="straightConnector1">
            <a:avLst/>
          </a:prstGeom>
          <a:noFill/>
          <a:ln w="76200" cap="flat" cmpd="sng">
            <a:solidFill>
              <a:srgbClr val="17525A"/>
            </a:solidFill>
            <a:prstDash val="solid"/>
            <a:round/>
            <a:headEnd type="none" w="med" len="med"/>
            <a:tailEnd type="none" w="med" len="med"/>
          </a:ln>
        </p:spPr>
      </p:cxnSp>
      <p:cxnSp>
        <p:nvCxnSpPr>
          <p:cNvPr id="67" name="Google Shape;67;p14"/>
          <p:cNvCxnSpPr/>
          <p:nvPr/>
        </p:nvCxnSpPr>
        <p:spPr>
          <a:xfrm>
            <a:off x="479800" y="2200775"/>
            <a:ext cx="0" cy="307800"/>
          </a:xfrm>
          <a:prstGeom prst="straightConnector1">
            <a:avLst/>
          </a:prstGeom>
          <a:noFill/>
          <a:ln w="76200" cap="flat" cmpd="sng">
            <a:solidFill>
              <a:srgbClr val="17525A"/>
            </a:solidFill>
            <a:prstDash val="solid"/>
            <a:round/>
            <a:headEnd type="none" w="med" len="med"/>
            <a:tailEnd type="none" w="med" len="med"/>
          </a:ln>
        </p:spPr>
      </p:cxnSp>
      <p:cxnSp>
        <p:nvCxnSpPr>
          <p:cNvPr id="68" name="Google Shape;68;p14"/>
          <p:cNvCxnSpPr>
            <a:stCxn id="69" idx="4"/>
            <a:endCxn id="70" idx="0"/>
          </p:cNvCxnSpPr>
          <p:nvPr/>
        </p:nvCxnSpPr>
        <p:spPr>
          <a:xfrm>
            <a:off x="479800" y="1283900"/>
            <a:ext cx="0" cy="307800"/>
          </a:xfrm>
          <a:prstGeom prst="straightConnector1">
            <a:avLst/>
          </a:prstGeom>
          <a:noFill/>
          <a:ln w="76200" cap="flat" cmpd="sng">
            <a:solidFill>
              <a:srgbClr val="17525A"/>
            </a:solidFill>
            <a:prstDash val="solid"/>
            <a:round/>
            <a:headEnd type="none" w="med" len="med"/>
            <a:tailEnd type="none" w="med" len="med"/>
          </a:ln>
        </p:spPr>
      </p:cxnSp>
      <p:sp>
        <p:nvSpPr>
          <p:cNvPr id="69" name="Google Shape;69;p14"/>
          <p:cNvSpPr/>
          <p:nvPr/>
        </p:nvSpPr>
        <p:spPr>
          <a:xfrm>
            <a:off x="175300" y="674900"/>
            <a:ext cx="609000" cy="609000"/>
          </a:xfrm>
          <a:prstGeom prst="ellipse">
            <a:avLst/>
          </a:prstGeom>
          <a:noFill/>
          <a:ln w="76200"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3AAFA9"/>
                </a:solidFill>
                <a:latin typeface="Questrial"/>
                <a:ea typeface="Questrial"/>
                <a:cs typeface="Questrial"/>
                <a:sym typeface="Questrial"/>
              </a:rPr>
              <a:t>1</a:t>
            </a:r>
            <a:endParaRPr sz="3000">
              <a:solidFill>
                <a:srgbClr val="3AAFA9"/>
              </a:solidFill>
              <a:latin typeface="Questrial"/>
              <a:ea typeface="Questrial"/>
              <a:cs typeface="Questrial"/>
              <a:sym typeface="Questrial"/>
            </a:endParaRPr>
          </a:p>
        </p:txBody>
      </p:sp>
      <p:sp>
        <p:nvSpPr>
          <p:cNvPr id="70" name="Google Shape;70;p14"/>
          <p:cNvSpPr/>
          <p:nvPr/>
        </p:nvSpPr>
        <p:spPr>
          <a:xfrm>
            <a:off x="175300" y="1591750"/>
            <a:ext cx="609000" cy="609000"/>
          </a:xfrm>
          <a:prstGeom prst="ellipse">
            <a:avLst/>
          </a:prstGeom>
          <a:noFill/>
          <a:ln w="76200"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3AAFA9"/>
                </a:solidFill>
                <a:latin typeface="Questrial"/>
                <a:ea typeface="Questrial"/>
                <a:cs typeface="Questrial"/>
                <a:sym typeface="Questrial"/>
              </a:rPr>
              <a:t>2</a:t>
            </a:r>
            <a:endParaRPr sz="3000">
              <a:solidFill>
                <a:srgbClr val="3AAFA9"/>
              </a:solidFill>
              <a:latin typeface="Questrial"/>
              <a:ea typeface="Questrial"/>
              <a:cs typeface="Questrial"/>
              <a:sym typeface="Questrial"/>
            </a:endParaRPr>
          </a:p>
        </p:txBody>
      </p:sp>
      <p:sp>
        <p:nvSpPr>
          <p:cNvPr id="71" name="Google Shape;71;p14"/>
          <p:cNvSpPr/>
          <p:nvPr/>
        </p:nvSpPr>
        <p:spPr>
          <a:xfrm>
            <a:off x="175300" y="2508600"/>
            <a:ext cx="609000" cy="609000"/>
          </a:xfrm>
          <a:prstGeom prst="ellipse">
            <a:avLst/>
          </a:prstGeom>
          <a:noFill/>
          <a:ln w="76200"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3AAFA9"/>
                </a:solidFill>
                <a:latin typeface="Questrial"/>
                <a:ea typeface="Questrial"/>
                <a:cs typeface="Questrial"/>
                <a:sym typeface="Questrial"/>
              </a:rPr>
              <a:t>3</a:t>
            </a:r>
            <a:endParaRPr sz="3000">
              <a:solidFill>
                <a:srgbClr val="3AAFA9"/>
              </a:solidFill>
              <a:latin typeface="Questrial"/>
              <a:ea typeface="Questrial"/>
              <a:cs typeface="Questrial"/>
              <a:sym typeface="Questrial"/>
            </a:endParaRPr>
          </a:p>
        </p:txBody>
      </p:sp>
      <p:sp>
        <p:nvSpPr>
          <p:cNvPr id="72" name="Google Shape;72;p14"/>
          <p:cNvSpPr/>
          <p:nvPr/>
        </p:nvSpPr>
        <p:spPr>
          <a:xfrm>
            <a:off x="175300" y="3425450"/>
            <a:ext cx="609000" cy="609000"/>
          </a:xfrm>
          <a:prstGeom prst="ellipse">
            <a:avLst/>
          </a:prstGeom>
          <a:noFill/>
          <a:ln w="76200"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3AAFA9"/>
                </a:solidFill>
                <a:latin typeface="Questrial"/>
                <a:ea typeface="Questrial"/>
                <a:cs typeface="Questrial"/>
                <a:sym typeface="Questrial"/>
              </a:rPr>
              <a:t>4</a:t>
            </a:r>
            <a:endParaRPr sz="3000">
              <a:solidFill>
                <a:srgbClr val="3AAFA9"/>
              </a:solidFill>
              <a:latin typeface="Questrial"/>
              <a:ea typeface="Questrial"/>
              <a:cs typeface="Questrial"/>
              <a:sym typeface="Questrial"/>
            </a:endParaRPr>
          </a:p>
        </p:txBody>
      </p:sp>
      <p:graphicFrame>
        <p:nvGraphicFramePr>
          <p:cNvPr id="73" name="Google Shape;73;p14"/>
          <p:cNvGraphicFramePr/>
          <p:nvPr/>
        </p:nvGraphicFramePr>
        <p:xfrm>
          <a:off x="898575" y="675800"/>
          <a:ext cx="3000000" cy="3000000"/>
        </p:xfrm>
        <a:graphic>
          <a:graphicData uri="http://schemas.openxmlformats.org/drawingml/2006/table">
            <a:tbl>
              <a:tblPr>
                <a:noFill/>
                <a:tableStyleId>{D373A9B7-E5CC-4826-B7D7-A386FE2DA78A}</a:tableStyleId>
              </a:tblPr>
              <a:tblGrid>
                <a:gridCol w="4458225">
                  <a:extLst>
                    <a:ext uri="{9D8B030D-6E8A-4147-A177-3AD203B41FA5}">
                      <a16:colId xmlns:a16="http://schemas.microsoft.com/office/drawing/2014/main" val="20000"/>
                    </a:ext>
                  </a:extLst>
                </a:gridCol>
              </a:tblGrid>
              <a:tr h="861850">
                <a:tc>
                  <a:txBody>
                    <a:bodyPr/>
                    <a:lstStyle/>
                    <a:p>
                      <a:pPr marL="0" lvl="0" indent="0" algn="l" rtl="0">
                        <a:spcBef>
                          <a:spcPts val="0"/>
                        </a:spcBef>
                        <a:spcAft>
                          <a:spcPts val="0"/>
                        </a:spcAft>
                        <a:buNone/>
                      </a:pPr>
                      <a:r>
                        <a:rPr lang="en" sz="2000" b="1">
                          <a:latin typeface="Questrial"/>
                          <a:ea typeface="Questrial"/>
                          <a:cs typeface="Questrial"/>
                          <a:sym typeface="Questrial"/>
                        </a:rPr>
                        <a:t>Remote Work </a:t>
                      </a:r>
                      <a:endParaRPr sz="2000" b="1">
                        <a:latin typeface="Questrial"/>
                        <a:ea typeface="Questrial"/>
                        <a:cs typeface="Questrial"/>
                        <a:sym typeface="Questrial"/>
                      </a:endParaRPr>
                    </a:p>
                    <a:p>
                      <a:pPr marL="0" lvl="0" indent="0" algn="l" rtl="0">
                        <a:spcBef>
                          <a:spcPts val="0"/>
                        </a:spcBef>
                        <a:spcAft>
                          <a:spcPts val="0"/>
                        </a:spcAft>
                        <a:buNone/>
                      </a:pPr>
                      <a:r>
                        <a:rPr lang="en" sz="2000" b="1">
                          <a:latin typeface="Questrial"/>
                          <a:ea typeface="Questrial"/>
                          <a:cs typeface="Questrial"/>
                          <a:sym typeface="Questrial"/>
                        </a:rPr>
                        <a:t>Opportunities</a:t>
                      </a:r>
                      <a:endParaRPr sz="2000">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861850">
                <a:tc>
                  <a:txBody>
                    <a:bodyPr/>
                    <a:lstStyle/>
                    <a:p>
                      <a:pPr marL="0" lvl="0" indent="0" algn="l" rtl="0">
                        <a:spcBef>
                          <a:spcPts val="0"/>
                        </a:spcBef>
                        <a:spcAft>
                          <a:spcPts val="0"/>
                        </a:spcAft>
                        <a:buNone/>
                      </a:pPr>
                      <a:r>
                        <a:rPr lang="en" sz="2000" b="1">
                          <a:latin typeface="Questrial"/>
                          <a:ea typeface="Questrial"/>
                          <a:cs typeface="Questrial"/>
                          <a:sym typeface="Questrial"/>
                        </a:rPr>
                        <a:t>In-Person vs Remote</a:t>
                      </a:r>
                      <a:endParaRPr sz="2000" b="1">
                        <a:latin typeface="Questrial"/>
                        <a:ea typeface="Questrial"/>
                        <a:cs typeface="Questrial"/>
                        <a:sym typeface="Questrial"/>
                      </a:endParaRPr>
                    </a:p>
                    <a:p>
                      <a:pPr marL="0" lvl="0" indent="0" algn="l" rtl="0">
                        <a:spcBef>
                          <a:spcPts val="0"/>
                        </a:spcBef>
                        <a:spcAft>
                          <a:spcPts val="0"/>
                        </a:spcAft>
                        <a:buNone/>
                      </a:pPr>
                      <a:r>
                        <a:rPr lang="en" sz="2000" b="1">
                          <a:latin typeface="Questrial"/>
                          <a:ea typeface="Questrial"/>
                          <a:cs typeface="Questrial"/>
                          <a:sym typeface="Questrial"/>
                        </a:rPr>
                        <a:t>Internship Programming</a:t>
                      </a:r>
                      <a:endParaRPr sz="2000">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861850">
                <a:tc>
                  <a:txBody>
                    <a:bodyPr/>
                    <a:lstStyle/>
                    <a:p>
                      <a:pPr marL="0" lvl="0" indent="0" algn="l" rtl="0">
                        <a:spcBef>
                          <a:spcPts val="0"/>
                        </a:spcBef>
                        <a:spcAft>
                          <a:spcPts val="0"/>
                        </a:spcAft>
                        <a:buNone/>
                      </a:pPr>
                      <a:r>
                        <a:rPr lang="en" sz="2000" b="1">
                          <a:latin typeface="Questrial"/>
                          <a:ea typeface="Questrial"/>
                          <a:cs typeface="Questrial"/>
                          <a:sym typeface="Questrial"/>
                        </a:rPr>
                        <a:t>Unpacking the Data and Analysis</a:t>
                      </a:r>
                      <a:endParaRPr sz="2000">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861850">
                <a:tc>
                  <a:txBody>
                    <a:bodyPr/>
                    <a:lstStyle/>
                    <a:p>
                      <a:pPr marL="0" lvl="0" indent="0" algn="l" rtl="0">
                        <a:spcBef>
                          <a:spcPts val="0"/>
                        </a:spcBef>
                        <a:spcAft>
                          <a:spcPts val="0"/>
                        </a:spcAft>
                        <a:buNone/>
                      </a:pPr>
                      <a:r>
                        <a:rPr lang="en" sz="2000" b="1">
                          <a:latin typeface="Questrial"/>
                          <a:ea typeface="Questrial"/>
                          <a:cs typeface="Questrial"/>
                          <a:sym typeface="Questrial"/>
                        </a:rPr>
                        <a:t>Key Skills Gain Overview</a:t>
                      </a:r>
                      <a:endParaRPr sz="2000">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861850">
                <a:tc>
                  <a:txBody>
                    <a:bodyPr/>
                    <a:lstStyle/>
                    <a:p>
                      <a:pPr marL="0" lvl="0" indent="0" algn="l" rtl="0">
                        <a:spcBef>
                          <a:spcPts val="0"/>
                        </a:spcBef>
                        <a:spcAft>
                          <a:spcPts val="0"/>
                        </a:spcAft>
                        <a:buNone/>
                      </a:pPr>
                      <a:r>
                        <a:rPr lang="en" sz="2000" b="1">
                          <a:latin typeface="Questrial"/>
                          <a:ea typeface="Questrial"/>
                          <a:cs typeface="Questrial"/>
                          <a:sym typeface="Questrial"/>
                        </a:rPr>
                        <a:t>Reviewing Common Hypotheses</a:t>
                      </a:r>
                      <a:endParaRPr sz="2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cxnSp>
        <p:nvCxnSpPr>
          <p:cNvPr id="74" name="Google Shape;74;p14"/>
          <p:cNvCxnSpPr/>
          <p:nvPr/>
        </p:nvCxnSpPr>
        <p:spPr>
          <a:xfrm>
            <a:off x="479800" y="4069825"/>
            <a:ext cx="0" cy="307800"/>
          </a:xfrm>
          <a:prstGeom prst="straightConnector1">
            <a:avLst/>
          </a:prstGeom>
          <a:noFill/>
          <a:ln w="76200" cap="flat" cmpd="sng">
            <a:solidFill>
              <a:srgbClr val="17525A"/>
            </a:solidFill>
            <a:prstDash val="solid"/>
            <a:round/>
            <a:headEnd type="none" w="med" len="med"/>
            <a:tailEnd type="none" w="med" len="med"/>
          </a:ln>
        </p:spPr>
      </p:cxnSp>
      <p:sp>
        <p:nvSpPr>
          <p:cNvPr id="75" name="Google Shape;75;p14"/>
          <p:cNvSpPr/>
          <p:nvPr/>
        </p:nvSpPr>
        <p:spPr>
          <a:xfrm>
            <a:off x="175300" y="4413000"/>
            <a:ext cx="609000" cy="609000"/>
          </a:xfrm>
          <a:prstGeom prst="ellipse">
            <a:avLst/>
          </a:prstGeom>
          <a:noFill/>
          <a:ln w="76200"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3AAFA9"/>
                </a:solidFill>
                <a:latin typeface="Questrial"/>
                <a:ea typeface="Questrial"/>
                <a:cs typeface="Questrial"/>
                <a:sym typeface="Questrial"/>
              </a:rPr>
              <a:t>5</a:t>
            </a:r>
            <a:endParaRPr sz="3000">
              <a:solidFill>
                <a:srgbClr val="3AAFA9"/>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2"/>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CRITICAL THINKING &amp; PROBLEM-SOLVING</a:t>
            </a:r>
            <a:endParaRPr sz="3300" b="1">
              <a:solidFill>
                <a:srgbClr val="17525A"/>
              </a:solidFill>
              <a:latin typeface="Questrial"/>
              <a:ea typeface="Questrial"/>
              <a:cs typeface="Questrial"/>
              <a:sym typeface="Questrial"/>
            </a:endParaRPr>
          </a:p>
        </p:txBody>
      </p:sp>
      <p:cxnSp>
        <p:nvCxnSpPr>
          <p:cNvPr id="364" name="Google Shape;364;p32"/>
          <p:cNvCxnSpPr/>
          <p:nvPr/>
        </p:nvCxnSpPr>
        <p:spPr>
          <a:xfrm>
            <a:off x="33925" y="838075"/>
            <a:ext cx="5457000" cy="3000"/>
          </a:xfrm>
          <a:prstGeom prst="straightConnector1">
            <a:avLst/>
          </a:prstGeom>
          <a:noFill/>
          <a:ln w="114300" cap="flat" cmpd="sng">
            <a:solidFill>
              <a:srgbClr val="3AAFA9"/>
            </a:solidFill>
            <a:prstDash val="solid"/>
            <a:round/>
            <a:headEnd type="none" w="med" len="med"/>
            <a:tailEnd type="none" w="med" len="med"/>
          </a:ln>
        </p:spPr>
      </p:cxnSp>
      <p:graphicFrame>
        <p:nvGraphicFramePr>
          <p:cNvPr id="365" name="Google Shape;365;p32"/>
          <p:cNvGraphicFramePr/>
          <p:nvPr/>
        </p:nvGraphicFramePr>
        <p:xfrm>
          <a:off x="1002150" y="1100900"/>
          <a:ext cx="3000000" cy="3000000"/>
        </p:xfrm>
        <a:graphic>
          <a:graphicData uri="http://schemas.openxmlformats.org/drawingml/2006/table">
            <a:tbl>
              <a:tblPr>
                <a:noFill/>
                <a:tableStyleId>{D373A9B7-E5CC-4826-B7D7-A386FE2DA78A}</a:tableStyleId>
              </a:tblPr>
              <a:tblGrid>
                <a:gridCol w="146305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289525">
                <a:tc>
                  <a:txBody>
                    <a:bodyPr/>
                    <a:lstStyle/>
                    <a:p>
                      <a:pPr marL="0" lvl="0" indent="0" algn="ctr" rtl="0">
                        <a:spcBef>
                          <a:spcPts val="0"/>
                        </a:spcBef>
                        <a:spcAft>
                          <a:spcPts val="0"/>
                        </a:spcAft>
                        <a:buNone/>
                      </a:pPr>
                      <a:r>
                        <a:rPr lang="en" sz="700" b="1">
                          <a:latin typeface="Questrial"/>
                          <a:ea typeface="Questrial"/>
                          <a:cs typeface="Questrial"/>
                          <a:sym typeface="Questrial"/>
                        </a:rPr>
                        <a:t>Significant Loss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Loss </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No Change</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Gain</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Significant Gain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366" name="Google Shape;366;p32"/>
          <p:cNvCxnSpPr/>
          <p:nvPr/>
        </p:nvCxnSpPr>
        <p:spPr>
          <a:xfrm rot="10800000" flipH="1">
            <a:off x="1540150" y="1128725"/>
            <a:ext cx="426900" cy="1200"/>
          </a:xfrm>
          <a:prstGeom prst="straightConnector1">
            <a:avLst/>
          </a:prstGeom>
          <a:noFill/>
          <a:ln w="38100" cap="flat" cmpd="sng">
            <a:solidFill>
              <a:srgbClr val="17525A"/>
            </a:solidFill>
            <a:prstDash val="solid"/>
            <a:round/>
            <a:headEnd type="none" w="med" len="med"/>
            <a:tailEnd type="none" w="med" len="med"/>
          </a:ln>
        </p:spPr>
      </p:cxnSp>
      <p:cxnSp>
        <p:nvCxnSpPr>
          <p:cNvPr id="367" name="Google Shape;367;p32"/>
          <p:cNvCxnSpPr/>
          <p:nvPr/>
        </p:nvCxnSpPr>
        <p:spPr>
          <a:xfrm rot="10800000" flipH="1">
            <a:off x="2969625" y="1128725"/>
            <a:ext cx="445200" cy="1200"/>
          </a:xfrm>
          <a:prstGeom prst="straightConnector1">
            <a:avLst/>
          </a:prstGeom>
          <a:noFill/>
          <a:ln w="38100" cap="flat" cmpd="sng">
            <a:solidFill>
              <a:srgbClr val="3AAFA9"/>
            </a:solidFill>
            <a:prstDash val="solid"/>
            <a:round/>
            <a:headEnd type="none" w="med" len="med"/>
            <a:tailEnd type="none" w="med" len="med"/>
          </a:ln>
        </p:spPr>
      </p:cxnSp>
      <p:cxnSp>
        <p:nvCxnSpPr>
          <p:cNvPr id="368" name="Google Shape;368;p32"/>
          <p:cNvCxnSpPr/>
          <p:nvPr/>
        </p:nvCxnSpPr>
        <p:spPr>
          <a:xfrm>
            <a:off x="4429350" y="1129925"/>
            <a:ext cx="456900" cy="3600"/>
          </a:xfrm>
          <a:prstGeom prst="straightConnector1">
            <a:avLst/>
          </a:prstGeom>
          <a:noFill/>
          <a:ln w="38100" cap="flat" cmpd="sng">
            <a:solidFill>
              <a:srgbClr val="78909C"/>
            </a:solidFill>
            <a:prstDash val="solid"/>
            <a:round/>
            <a:headEnd type="none" w="med" len="med"/>
            <a:tailEnd type="none" w="med" len="med"/>
          </a:ln>
        </p:spPr>
      </p:cxnSp>
      <p:cxnSp>
        <p:nvCxnSpPr>
          <p:cNvPr id="369" name="Google Shape;369;p32"/>
          <p:cNvCxnSpPr/>
          <p:nvPr/>
        </p:nvCxnSpPr>
        <p:spPr>
          <a:xfrm rot="10800000" flipH="1">
            <a:off x="5889075" y="1128725"/>
            <a:ext cx="454500" cy="1200"/>
          </a:xfrm>
          <a:prstGeom prst="straightConnector1">
            <a:avLst/>
          </a:prstGeom>
          <a:noFill/>
          <a:ln w="38100" cap="flat" cmpd="sng">
            <a:solidFill>
              <a:srgbClr val="F5A118"/>
            </a:solidFill>
            <a:prstDash val="solid"/>
            <a:round/>
            <a:headEnd type="none" w="med" len="med"/>
            <a:tailEnd type="none" w="med" len="med"/>
          </a:ln>
        </p:spPr>
      </p:cxnSp>
      <p:cxnSp>
        <p:nvCxnSpPr>
          <p:cNvPr id="370" name="Google Shape;370;p32"/>
          <p:cNvCxnSpPr/>
          <p:nvPr/>
        </p:nvCxnSpPr>
        <p:spPr>
          <a:xfrm rot="10800000" flipH="1">
            <a:off x="7348800" y="1128725"/>
            <a:ext cx="456900" cy="1200"/>
          </a:xfrm>
          <a:prstGeom prst="straightConnector1">
            <a:avLst/>
          </a:prstGeom>
          <a:noFill/>
          <a:ln w="38100" cap="flat" cmpd="sng">
            <a:solidFill>
              <a:srgbClr val="ACA0BB"/>
            </a:solidFill>
            <a:prstDash val="solid"/>
            <a:round/>
            <a:headEnd type="none" w="med" len="med"/>
            <a:tailEnd type="none" w="med" len="med"/>
          </a:ln>
        </p:spPr>
      </p:cxnSp>
      <p:graphicFrame>
        <p:nvGraphicFramePr>
          <p:cNvPr id="371" name="Google Shape;371;p32"/>
          <p:cNvGraphicFramePr/>
          <p:nvPr/>
        </p:nvGraphicFramePr>
        <p:xfrm>
          <a:off x="151925" y="1432775"/>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419100">
                <a:tc>
                  <a:txBody>
                    <a:bodyPr/>
                    <a:lstStyle/>
                    <a:p>
                      <a:pPr marL="0" lvl="0" indent="0" algn="r" rtl="0">
                        <a:spcBef>
                          <a:spcPts val="0"/>
                        </a:spcBef>
                        <a:spcAft>
                          <a:spcPts val="0"/>
                        </a:spcAft>
                        <a:buNone/>
                      </a:pPr>
                      <a:r>
                        <a:rPr lang="en" sz="1000" b="1">
                          <a:latin typeface="Questrial"/>
                          <a:ea typeface="Questrial"/>
                          <a:cs typeface="Questrial"/>
                          <a:sym typeface="Questrial"/>
                        </a:rPr>
                        <a:t>Remote</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r" rtl="0">
                        <a:spcBef>
                          <a:spcPts val="0"/>
                        </a:spcBef>
                        <a:spcAft>
                          <a:spcPts val="0"/>
                        </a:spcAft>
                        <a:buNone/>
                      </a:pPr>
                      <a:r>
                        <a:rPr lang="en" sz="1000" b="1">
                          <a:latin typeface="Questrial"/>
                          <a:ea typeface="Questrial"/>
                          <a:cs typeface="Questrial"/>
                          <a:sym typeface="Questrial"/>
                        </a:rPr>
                        <a:t>In-Person</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72" name="Google Shape;372;p32"/>
          <p:cNvGraphicFramePr/>
          <p:nvPr/>
        </p:nvGraphicFramePr>
        <p:xfrm>
          <a:off x="8219575" y="1346545"/>
          <a:ext cx="3000000" cy="3000000"/>
        </p:xfrm>
        <a:graphic>
          <a:graphicData uri="http://schemas.openxmlformats.org/drawingml/2006/table">
            <a:tbl>
              <a:tblPr>
                <a:noFill/>
                <a:tableStyleId>{D373A9B7-E5CC-4826-B7D7-A386FE2DA78A}</a:tableStyleId>
              </a:tblPr>
              <a:tblGrid>
                <a:gridCol w="1024200">
                  <a:extLst>
                    <a:ext uri="{9D8B030D-6E8A-4147-A177-3AD203B41FA5}">
                      <a16:colId xmlns:a16="http://schemas.microsoft.com/office/drawing/2014/main" val="20000"/>
                    </a:ext>
                  </a:extLst>
                </a:gridCol>
              </a:tblGrid>
              <a:tr h="507525">
                <a:tc>
                  <a:txBody>
                    <a:bodyPr/>
                    <a:lstStyle/>
                    <a:p>
                      <a:pPr marL="0" lvl="0" indent="0" algn="ctr" rtl="0">
                        <a:lnSpc>
                          <a:spcPct val="80000"/>
                        </a:lnSpc>
                        <a:spcBef>
                          <a:spcPts val="0"/>
                        </a:spcBef>
                        <a:spcAft>
                          <a:spcPts val="0"/>
                        </a:spcAft>
                        <a:buNone/>
                      </a:pPr>
                      <a:r>
                        <a:rPr lang="en" sz="1100">
                          <a:latin typeface="Questrial"/>
                          <a:ea typeface="Questrial"/>
                          <a:cs typeface="Questrial"/>
                          <a:sym typeface="Questrial"/>
                        </a:rPr>
                        <a:t>Total Gain:</a:t>
                      </a:r>
                      <a:endParaRPr sz="1100">
                        <a:latin typeface="Questrial"/>
                        <a:ea typeface="Questrial"/>
                        <a:cs typeface="Questrial"/>
                        <a:sym typeface="Questrial"/>
                      </a:endParaRPr>
                    </a:p>
                    <a:p>
                      <a:pPr marL="0" lvl="0" indent="0" algn="ctr" rtl="0">
                        <a:lnSpc>
                          <a:spcPct val="80000"/>
                        </a:lnSpc>
                        <a:spcBef>
                          <a:spcPts val="0"/>
                        </a:spcBef>
                        <a:spcAft>
                          <a:spcPts val="0"/>
                        </a:spcAft>
                        <a:buNone/>
                      </a:pPr>
                      <a:r>
                        <a:rPr lang="en" sz="2000" b="1">
                          <a:highlight>
                            <a:srgbClr val="FFFF00"/>
                          </a:highlight>
                          <a:latin typeface="Questrial"/>
                          <a:ea typeface="Questrial"/>
                          <a:cs typeface="Questrial"/>
                          <a:sym typeface="Questrial"/>
                        </a:rPr>
                        <a:t>68%</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82950">
                <a:tc>
                  <a:txBody>
                    <a:bodyPr/>
                    <a:lstStyle/>
                    <a:p>
                      <a:pPr marL="0" lvl="0" indent="0" algn="ctr" rtl="0">
                        <a:lnSpc>
                          <a:spcPct val="80000"/>
                        </a:lnSpc>
                        <a:spcBef>
                          <a:spcPts val="0"/>
                        </a:spcBef>
                        <a:spcAft>
                          <a:spcPts val="0"/>
                        </a:spcAft>
                        <a:buClr>
                          <a:srgbClr val="000000"/>
                        </a:buClr>
                        <a:buSzPts val="1100"/>
                        <a:buFont typeface="Arial"/>
                        <a:buNone/>
                      </a:pPr>
                      <a:r>
                        <a:rPr lang="en" sz="1100">
                          <a:solidFill>
                            <a:srgbClr val="000000"/>
                          </a:solidFill>
                          <a:latin typeface="Questrial"/>
                          <a:ea typeface="Questrial"/>
                          <a:cs typeface="Questrial"/>
                          <a:sym typeface="Questrial"/>
                        </a:rPr>
                        <a:t>Total Gain:</a:t>
                      </a:r>
                      <a:endParaRPr sz="1100">
                        <a:solidFill>
                          <a:srgbClr val="000000"/>
                        </a:solidFill>
                        <a:latin typeface="Questrial"/>
                        <a:ea typeface="Questrial"/>
                        <a:cs typeface="Questrial"/>
                        <a:sym typeface="Questrial"/>
                      </a:endParaRPr>
                    </a:p>
                    <a:p>
                      <a:pPr marL="0" lvl="0" indent="0" algn="ctr" rtl="0">
                        <a:lnSpc>
                          <a:spcPct val="80000"/>
                        </a:lnSpc>
                        <a:spcBef>
                          <a:spcPts val="0"/>
                        </a:spcBef>
                        <a:spcAft>
                          <a:spcPts val="0"/>
                        </a:spcAft>
                        <a:buClr>
                          <a:srgbClr val="000000"/>
                        </a:buClr>
                        <a:buSzPts val="1100"/>
                        <a:buFont typeface="Arial"/>
                        <a:buNone/>
                      </a:pPr>
                      <a:r>
                        <a:rPr lang="en" sz="2000" b="1">
                          <a:solidFill>
                            <a:srgbClr val="000000"/>
                          </a:solidFill>
                          <a:highlight>
                            <a:srgbClr val="FFFF00"/>
                          </a:highlight>
                          <a:latin typeface="Questrial"/>
                          <a:ea typeface="Questrial"/>
                          <a:cs typeface="Questrial"/>
                          <a:sym typeface="Questrial"/>
                        </a:rPr>
                        <a:t>71%</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73" name="Google Shape;373;p32"/>
          <p:cNvSpPr/>
          <p:nvPr/>
        </p:nvSpPr>
        <p:spPr>
          <a:xfrm>
            <a:off x="1002125" y="1457375"/>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1002125" y="1914550"/>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1002125" y="1457375"/>
            <a:ext cx="219600" cy="356400"/>
          </a:xfrm>
          <a:prstGeom prst="rect">
            <a:avLst/>
          </a:prstGeom>
          <a:solidFill>
            <a:srgbClr val="17525A"/>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 sz="1100" b="1">
                <a:solidFill>
                  <a:srgbClr val="FFFFFF"/>
                </a:solidFill>
                <a:latin typeface="Questrial"/>
                <a:ea typeface="Questrial"/>
                <a:cs typeface="Questrial"/>
                <a:sym typeface="Questrial"/>
              </a:rPr>
              <a:t>3%</a:t>
            </a:r>
            <a:endParaRPr sz="1100" b="1">
              <a:solidFill>
                <a:srgbClr val="FFFFFF"/>
              </a:solidFill>
              <a:latin typeface="Questrial"/>
              <a:ea typeface="Questrial"/>
              <a:cs typeface="Questrial"/>
              <a:sym typeface="Questrial"/>
            </a:endParaRPr>
          </a:p>
        </p:txBody>
      </p:sp>
      <p:sp>
        <p:nvSpPr>
          <p:cNvPr id="376" name="Google Shape;376;p32"/>
          <p:cNvSpPr/>
          <p:nvPr/>
        </p:nvSpPr>
        <p:spPr>
          <a:xfrm>
            <a:off x="1226125" y="1457375"/>
            <a:ext cx="10242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14%</a:t>
            </a:r>
            <a:endParaRPr sz="2000" b="1">
              <a:solidFill>
                <a:srgbClr val="FFFFFF"/>
              </a:solidFill>
              <a:latin typeface="Questrial"/>
              <a:ea typeface="Questrial"/>
              <a:cs typeface="Questrial"/>
              <a:sym typeface="Questrial"/>
            </a:endParaRPr>
          </a:p>
        </p:txBody>
      </p:sp>
      <p:sp>
        <p:nvSpPr>
          <p:cNvPr id="377" name="Google Shape;377;p32"/>
          <p:cNvSpPr/>
          <p:nvPr/>
        </p:nvSpPr>
        <p:spPr>
          <a:xfrm>
            <a:off x="2250325" y="1457375"/>
            <a:ext cx="10242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14%</a:t>
            </a:r>
            <a:endParaRPr sz="1800" b="1">
              <a:solidFill>
                <a:srgbClr val="FFFFFF"/>
              </a:solidFill>
              <a:latin typeface="Questrial"/>
              <a:ea typeface="Questrial"/>
              <a:cs typeface="Questrial"/>
              <a:sym typeface="Questrial"/>
            </a:endParaRPr>
          </a:p>
        </p:txBody>
      </p:sp>
      <p:sp>
        <p:nvSpPr>
          <p:cNvPr id="378" name="Google Shape;378;p32"/>
          <p:cNvSpPr/>
          <p:nvPr/>
        </p:nvSpPr>
        <p:spPr>
          <a:xfrm>
            <a:off x="3274525" y="1457375"/>
            <a:ext cx="37308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51%</a:t>
            </a:r>
            <a:endParaRPr sz="1800" b="1">
              <a:solidFill>
                <a:srgbClr val="FFFFFF"/>
              </a:solidFill>
              <a:latin typeface="Questrial"/>
              <a:ea typeface="Questrial"/>
              <a:cs typeface="Questrial"/>
              <a:sym typeface="Questrial"/>
            </a:endParaRPr>
          </a:p>
        </p:txBody>
      </p:sp>
      <p:sp>
        <p:nvSpPr>
          <p:cNvPr id="379" name="Google Shape;379;p32"/>
          <p:cNvSpPr/>
          <p:nvPr/>
        </p:nvSpPr>
        <p:spPr>
          <a:xfrm>
            <a:off x="7005325" y="1457375"/>
            <a:ext cx="13119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17%</a:t>
            </a:r>
            <a:endParaRPr sz="1800" b="1">
              <a:solidFill>
                <a:srgbClr val="FFFFFF"/>
              </a:solidFill>
              <a:latin typeface="Questrial"/>
              <a:ea typeface="Questrial"/>
              <a:cs typeface="Questrial"/>
              <a:sym typeface="Questrial"/>
            </a:endParaRPr>
          </a:p>
        </p:txBody>
      </p:sp>
      <p:sp>
        <p:nvSpPr>
          <p:cNvPr id="380" name="Google Shape;380;p32"/>
          <p:cNvSpPr/>
          <p:nvPr/>
        </p:nvSpPr>
        <p:spPr>
          <a:xfrm>
            <a:off x="1002125" y="1914550"/>
            <a:ext cx="10242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14%</a:t>
            </a:r>
            <a:endParaRPr sz="1800" b="1">
              <a:solidFill>
                <a:srgbClr val="FFFFFF"/>
              </a:solidFill>
              <a:latin typeface="Questrial"/>
              <a:ea typeface="Questrial"/>
              <a:cs typeface="Questrial"/>
              <a:sym typeface="Questrial"/>
            </a:endParaRPr>
          </a:p>
        </p:txBody>
      </p:sp>
      <p:sp>
        <p:nvSpPr>
          <p:cNvPr id="381" name="Google Shape;381;p32"/>
          <p:cNvSpPr/>
          <p:nvPr/>
        </p:nvSpPr>
        <p:spPr>
          <a:xfrm>
            <a:off x="2026325" y="1914550"/>
            <a:ext cx="10242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14%</a:t>
            </a:r>
            <a:endParaRPr sz="1800" b="1">
              <a:solidFill>
                <a:srgbClr val="FFFFFF"/>
              </a:solidFill>
              <a:latin typeface="Questrial"/>
              <a:ea typeface="Questrial"/>
              <a:cs typeface="Questrial"/>
              <a:sym typeface="Questrial"/>
            </a:endParaRPr>
          </a:p>
        </p:txBody>
      </p:sp>
      <p:sp>
        <p:nvSpPr>
          <p:cNvPr id="382" name="Google Shape;382;p32"/>
          <p:cNvSpPr/>
          <p:nvPr/>
        </p:nvSpPr>
        <p:spPr>
          <a:xfrm>
            <a:off x="3050525" y="1914550"/>
            <a:ext cx="39549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54%</a:t>
            </a:r>
            <a:endParaRPr sz="1800" b="1">
              <a:solidFill>
                <a:srgbClr val="FFFFFF"/>
              </a:solidFill>
              <a:latin typeface="Questrial"/>
              <a:ea typeface="Questrial"/>
              <a:cs typeface="Questrial"/>
              <a:sym typeface="Questrial"/>
            </a:endParaRPr>
          </a:p>
        </p:txBody>
      </p:sp>
      <p:sp>
        <p:nvSpPr>
          <p:cNvPr id="383" name="Google Shape;383;p32"/>
          <p:cNvSpPr/>
          <p:nvPr/>
        </p:nvSpPr>
        <p:spPr>
          <a:xfrm>
            <a:off x="7005375" y="1914550"/>
            <a:ext cx="13119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17%</a:t>
            </a:r>
            <a:endParaRPr sz="1800" b="1">
              <a:solidFill>
                <a:srgbClr val="FFFFFF"/>
              </a:solidFill>
              <a:latin typeface="Questrial"/>
              <a:ea typeface="Questrial"/>
              <a:cs typeface="Questrial"/>
              <a:sym typeface="Questrial"/>
            </a:endParaRPr>
          </a:p>
        </p:txBody>
      </p:sp>
      <p:sp>
        <p:nvSpPr>
          <p:cNvPr id="384" name="Google Shape;384;p32"/>
          <p:cNvSpPr txBox="1"/>
          <p:nvPr/>
        </p:nvSpPr>
        <p:spPr>
          <a:xfrm>
            <a:off x="164100" y="2508250"/>
            <a:ext cx="8815800" cy="28779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SzPts val="2400"/>
              <a:buFont typeface="Questrial"/>
              <a:buChar char="●"/>
            </a:pPr>
            <a:r>
              <a:rPr lang="en" sz="1800">
                <a:highlight>
                  <a:srgbClr val="FFFFFF"/>
                </a:highlight>
                <a:latin typeface="Questrial"/>
                <a:ea typeface="Questrial"/>
                <a:cs typeface="Questrial"/>
                <a:sym typeface="Questrial"/>
              </a:rPr>
              <a:t>Remote interns as they need to </a:t>
            </a:r>
            <a:r>
              <a:rPr lang="en" sz="1800">
                <a:highlight>
                  <a:srgbClr val="FFFF00"/>
                </a:highlight>
                <a:latin typeface="Questrial"/>
                <a:ea typeface="Questrial"/>
                <a:cs typeface="Questrial"/>
                <a:sym typeface="Questrial"/>
              </a:rPr>
              <a:t>rely on themselves </a:t>
            </a:r>
            <a:r>
              <a:rPr lang="en" sz="1800">
                <a:highlight>
                  <a:srgbClr val="FFFFFF"/>
                </a:highlight>
                <a:latin typeface="Questrial"/>
                <a:ea typeface="Questrial"/>
                <a:cs typeface="Questrial"/>
                <a:sym typeface="Questrial"/>
              </a:rPr>
              <a:t>when it comes to day-to-day decision making, often needing to </a:t>
            </a:r>
            <a:r>
              <a:rPr lang="en" sz="1800">
                <a:highlight>
                  <a:srgbClr val="FFFF00"/>
                </a:highlight>
                <a:latin typeface="Questrial"/>
                <a:ea typeface="Questrial"/>
                <a:cs typeface="Questrial"/>
                <a:sym typeface="Questrial"/>
              </a:rPr>
              <a:t>push ahead </a:t>
            </a:r>
            <a:r>
              <a:rPr lang="en" sz="1800">
                <a:highlight>
                  <a:srgbClr val="FFFFFF"/>
                </a:highlight>
                <a:latin typeface="Questrial"/>
                <a:ea typeface="Questrial"/>
                <a:cs typeface="Questrial"/>
                <a:sym typeface="Questrial"/>
              </a:rPr>
              <a:t>with a project without supervisor input. </a:t>
            </a:r>
            <a:endParaRPr sz="1800">
              <a:highlight>
                <a:srgbClr val="FFFFFF"/>
              </a:highlight>
              <a:latin typeface="Questrial"/>
              <a:ea typeface="Questrial"/>
              <a:cs typeface="Questrial"/>
              <a:sym typeface="Questrial"/>
            </a:endParaRPr>
          </a:p>
          <a:p>
            <a:pPr marL="457200" lvl="0" indent="-381000" algn="l" rtl="0">
              <a:lnSpc>
                <a:spcPct val="115000"/>
              </a:lnSpc>
              <a:spcBef>
                <a:spcPts val="0"/>
              </a:spcBef>
              <a:spcAft>
                <a:spcPts val="0"/>
              </a:spcAft>
              <a:buSzPts val="2400"/>
              <a:buFont typeface="Questrial"/>
              <a:buChar char="●"/>
            </a:pPr>
            <a:r>
              <a:rPr lang="en" sz="1800">
                <a:highlight>
                  <a:srgbClr val="FFFFFF"/>
                </a:highlight>
                <a:latin typeface="Questrial"/>
                <a:ea typeface="Questrial"/>
                <a:cs typeface="Questrial"/>
                <a:sym typeface="Questrial"/>
              </a:rPr>
              <a:t>In-person </a:t>
            </a:r>
            <a:r>
              <a:rPr lang="en" sz="1750">
                <a:highlight>
                  <a:srgbClr val="FFFFFF"/>
                </a:highlight>
                <a:latin typeface="Questrial"/>
                <a:ea typeface="Questrial"/>
                <a:cs typeface="Questrial"/>
                <a:sym typeface="Questrial"/>
              </a:rPr>
              <a:t>interns enhance critical thinking/problem solving skills by learning to </a:t>
            </a:r>
            <a:r>
              <a:rPr lang="en" sz="1750">
                <a:highlight>
                  <a:srgbClr val="FFFF00"/>
                </a:highlight>
                <a:latin typeface="Questrial"/>
                <a:ea typeface="Questrial"/>
                <a:cs typeface="Questrial"/>
                <a:sym typeface="Questrial"/>
              </a:rPr>
              <a:t>adapt</a:t>
            </a:r>
            <a:r>
              <a:rPr lang="en" sz="1750">
                <a:highlight>
                  <a:srgbClr val="FFFFFF"/>
                </a:highlight>
                <a:latin typeface="Questrial"/>
                <a:ea typeface="Questrial"/>
                <a:cs typeface="Questrial"/>
                <a:sym typeface="Questrial"/>
              </a:rPr>
              <a:t> to a professional environment, figuring out how to navigate public transportation when they don't speak the language, and embracing the full-time commitment to </a:t>
            </a:r>
            <a:r>
              <a:rPr lang="en" sz="1750">
                <a:highlight>
                  <a:srgbClr val="FFFF00"/>
                </a:highlight>
                <a:latin typeface="Questrial"/>
                <a:ea typeface="Questrial"/>
                <a:cs typeface="Questrial"/>
                <a:sym typeface="Questrial"/>
              </a:rPr>
              <a:t>navigate a new culture</a:t>
            </a:r>
            <a:r>
              <a:rPr lang="en" sz="1750">
                <a:highlight>
                  <a:srgbClr val="FFFFFF"/>
                </a:highlight>
                <a:latin typeface="Questrial"/>
                <a:ea typeface="Questrial"/>
                <a:cs typeface="Questrial"/>
                <a:sym typeface="Questrial"/>
              </a:rPr>
              <a:t>.</a:t>
            </a:r>
            <a:r>
              <a:rPr lang="en" sz="1450">
                <a:solidFill>
                  <a:srgbClr val="3C4043"/>
                </a:solidFill>
                <a:highlight>
                  <a:srgbClr val="FFFFFF"/>
                </a:highlight>
                <a:latin typeface="Questrial"/>
                <a:ea typeface="Questrial"/>
                <a:cs typeface="Questrial"/>
                <a:sym typeface="Questrial"/>
              </a:rPr>
              <a:t> </a:t>
            </a:r>
            <a:endParaRPr sz="1500">
              <a:solidFill>
                <a:schemeClr val="dk1"/>
              </a:solidFill>
              <a:highlight>
                <a:srgbClr val="FFFFFF"/>
              </a:highlight>
              <a:latin typeface="Questrial"/>
              <a:ea typeface="Questrial"/>
              <a:cs typeface="Questrial"/>
              <a:sym typeface="Questrial"/>
            </a:endParaRPr>
          </a:p>
          <a:p>
            <a:pPr marL="0" lvl="0" indent="0" algn="l" rtl="0">
              <a:spcBef>
                <a:spcPts val="0"/>
              </a:spcBef>
              <a:spcAft>
                <a:spcPts val="0"/>
              </a:spcAft>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3"/>
          <p:cNvSpPr/>
          <p:nvPr/>
        </p:nvSpPr>
        <p:spPr>
          <a:xfrm>
            <a:off x="1002125" y="1457375"/>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3489125" y="1457375"/>
            <a:ext cx="31455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43%</a:t>
            </a:r>
            <a:endParaRPr sz="1800" b="1">
              <a:solidFill>
                <a:srgbClr val="FFFFFF"/>
              </a:solidFill>
              <a:latin typeface="Questrial"/>
              <a:ea typeface="Questrial"/>
              <a:cs typeface="Questrial"/>
              <a:sym typeface="Questrial"/>
            </a:endParaRPr>
          </a:p>
        </p:txBody>
      </p:sp>
      <p:sp>
        <p:nvSpPr>
          <p:cNvPr id="391" name="Google Shape;391;p33"/>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ORAL &amp; WRITTEN COMMUNICATION</a:t>
            </a:r>
            <a:endParaRPr sz="3300" b="1">
              <a:solidFill>
                <a:srgbClr val="17525A"/>
              </a:solidFill>
              <a:latin typeface="Questrial"/>
              <a:ea typeface="Questrial"/>
              <a:cs typeface="Questrial"/>
              <a:sym typeface="Questrial"/>
            </a:endParaRPr>
          </a:p>
        </p:txBody>
      </p:sp>
      <p:cxnSp>
        <p:nvCxnSpPr>
          <p:cNvPr id="392" name="Google Shape;392;p33"/>
          <p:cNvCxnSpPr/>
          <p:nvPr/>
        </p:nvCxnSpPr>
        <p:spPr>
          <a:xfrm>
            <a:off x="33925" y="838075"/>
            <a:ext cx="5457000" cy="3000"/>
          </a:xfrm>
          <a:prstGeom prst="straightConnector1">
            <a:avLst/>
          </a:prstGeom>
          <a:noFill/>
          <a:ln w="114300" cap="flat" cmpd="sng">
            <a:solidFill>
              <a:srgbClr val="3AAFA9"/>
            </a:solidFill>
            <a:prstDash val="solid"/>
            <a:round/>
            <a:headEnd type="none" w="med" len="med"/>
            <a:tailEnd type="none" w="med" len="med"/>
          </a:ln>
        </p:spPr>
      </p:cxnSp>
      <p:graphicFrame>
        <p:nvGraphicFramePr>
          <p:cNvPr id="393" name="Google Shape;393;p33"/>
          <p:cNvGraphicFramePr/>
          <p:nvPr/>
        </p:nvGraphicFramePr>
        <p:xfrm>
          <a:off x="1002150" y="1100900"/>
          <a:ext cx="3000000" cy="3000000"/>
        </p:xfrm>
        <a:graphic>
          <a:graphicData uri="http://schemas.openxmlformats.org/drawingml/2006/table">
            <a:tbl>
              <a:tblPr>
                <a:noFill/>
                <a:tableStyleId>{D373A9B7-E5CC-4826-B7D7-A386FE2DA78A}</a:tableStyleId>
              </a:tblPr>
              <a:tblGrid>
                <a:gridCol w="146305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289525">
                <a:tc>
                  <a:txBody>
                    <a:bodyPr/>
                    <a:lstStyle/>
                    <a:p>
                      <a:pPr marL="0" lvl="0" indent="0" algn="ctr" rtl="0">
                        <a:spcBef>
                          <a:spcPts val="0"/>
                        </a:spcBef>
                        <a:spcAft>
                          <a:spcPts val="0"/>
                        </a:spcAft>
                        <a:buNone/>
                      </a:pPr>
                      <a:r>
                        <a:rPr lang="en" sz="700" b="1">
                          <a:latin typeface="Questrial"/>
                          <a:ea typeface="Questrial"/>
                          <a:cs typeface="Questrial"/>
                          <a:sym typeface="Questrial"/>
                        </a:rPr>
                        <a:t>Significant Loss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Loss </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No Change</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Gain</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Significant Gain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394" name="Google Shape;394;p33"/>
          <p:cNvCxnSpPr/>
          <p:nvPr/>
        </p:nvCxnSpPr>
        <p:spPr>
          <a:xfrm rot="10800000" flipH="1">
            <a:off x="1540150" y="1128725"/>
            <a:ext cx="426900" cy="1200"/>
          </a:xfrm>
          <a:prstGeom prst="straightConnector1">
            <a:avLst/>
          </a:prstGeom>
          <a:noFill/>
          <a:ln w="38100" cap="flat" cmpd="sng">
            <a:solidFill>
              <a:srgbClr val="17525A"/>
            </a:solidFill>
            <a:prstDash val="solid"/>
            <a:round/>
            <a:headEnd type="none" w="med" len="med"/>
            <a:tailEnd type="none" w="med" len="med"/>
          </a:ln>
        </p:spPr>
      </p:cxnSp>
      <p:cxnSp>
        <p:nvCxnSpPr>
          <p:cNvPr id="395" name="Google Shape;395;p33"/>
          <p:cNvCxnSpPr/>
          <p:nvPr/>
        </p:nvCxnSpPr>
        <p:spPr>
          <a:xfrm rot="10800000" flipH="1">
            <a:off x="2969625" y="1128725"/>
            <a:ext cx="445200" cy="1200"/>
          </a:xfrm>
          <a:prstGeom prst="straightConnector1">
            <a:avLst/>
          </a:prstGeom>
          <a:noFill/>
          <a:ln w="38100" cap="flat" cmpd="sng">
            <a:solidFill>
              <a:srgbClr val="3AAFA9"/>
            </a:solidFill>
            <a:prstDash val="solid"/>
            <a:round/>
            <a:headEnd type="none" w="med" len="med"/>
            <a:tailEnd type="none" w="med" len="med"/>
          </a:ln>
        </p:spPr>
      </p:cxnSp>
      <p:cxnSp>
        <p:nvCxnSpPr>
          <p:cNvPr id="396" name="Google Shape;396;p33"/>
          <p:cNvCxnSpPr/>
          <p:nvPr/>
        </p:nvCxnSpPr>
        <p:spPr>
          <a:xfrm>
            <a:off x="4429350" y="1129925"/>
            <a:ext cx="456900" cy="3600"/>
          </a:xfrm>
          <a:prstGeom prst="straightConnector1">
            <a:avLst/>
          </a:prstGeom>
          <a:noFill/>
          <a:ln w="38100" cap="flat" cmpd="sng">
            <a:solidFill>
              <a:srgbClr val="78909C"/>
            </a:solidFill>
            <a:prstDash val="solid"/>
            <a:round/>
            <a:headEnd type="none" w="med" len="med"/>
            <a:tailEnd type="none" w="med" len="med"/>
          </a:ln>
        </p:spPr>
      </p:cxnSp>
      <p:cxnSp>
        <p:nvCxnSpPr>
          <p:cNvPr id="397" name="Google Shape;397;p33"/>
          <p:cNvCxnSpPr/>
          <p:nvPr/>
        </p:nvCxnSpPr>
        <p:spPr>
          <a:xfrm rot="10800000" flipH="1">
            <a:off x="5889075" y="1128725"/>
            <a:ext cx="454500" cy="1200"/>
          </a:xfrm>
          <a:prstGeom prst="straightConnector1">
            <a:avLst/>
          </a:prstGeom>
          <a:noFill/>
          <a:ln w="38100" cap="flat" cmpd="sng">
            <a:solidFill>
              <a:srgbClr val="F5A118"/>
            </a:solidFill>
            <a:prstDash val="solid"/>
            <a:round/>
            <a:headEnd type="none" w="med" len="med"/>
            <a:tailEnd type="none" w="med" len="med"/>
          </a:ln>
        </p:spPr>
      </p:cxnSp>
      <p:cxnSp>
        <p:nvCxnSpPr>
          <p:cNvPr id="398" name="Google Shape;398;p33"/>
          <p:cNvCxnSpPr/>
          <p:nvPr/>
        </p:nvCxnSpPr>
        <p:spPr>
          <a:xfrm rot="10800000" flipH="1">
            <a:off x="7348800" y="1128725"/>
            <a:ext cx="456900" cy="1200"/>
          </a:xfrm>
          <a:prstGeom prst="straightConnector1">
            <a:avLst/>
          </a:prstGeom>
          <a:noFill/>
          <a:ln w="38100" cap="flat" cmpd="sng">
            <a:solidFill>
              <a:srgbClr val="ACA0BB"/>
            </a:solidFill>
            <a:prstDash val="solid"/>
            <a:round/>
            <a:headEnd type="none" w="med" len="med"/>
            <a:tailEnd type="none" w="med" len="med"/>
          </a:ln>
        </p:spPr>
      </p:cxnSp>
      <p:graphicFrame>
        <p:nvGraphicFramePr>
          <p:cNvPr id="399" name="Google Shape;399;p33"/>
          <p:cNvGraphicFramePr/>
          <p:nvPr/>
        </p:nvGraphicFramePr>
        <p:xfrm>
          <a:off x="151925" y="1432775"/>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419100">
                <a:tc>
                  <a:txBody>
                    <a:bodyPr/>
                    <a:lstStyle/>
                    <a:p>
                      <a:pPr marL="0" lvl="0" indent="0" algn="r" rtl="0">
                        <a:spcBef>
                          <a:spcPts val="0"/>
                        </a:spcBef>
                        <a:spcAft>
                          <a:spcPts val="0"/>
                        </a:spcAft>
                        <a:buNone/>
                      </a:pPr>
                      <a:r>
                        <a:rPr lang="en" sz="1000" b="1">
                          <a:latin typeface="Questrial"/>
                          <a:ea typeface="Questrial"/>
                          <a:cs typeface="Questrial"/>
                          <a:sym typeface="Questrial"/>
                        </a:rPr>
                        <a:t>Remote</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r" rtl="0">
                        <a:spcBef>
                          <a:spcPts val="0"/>
                        </a:spcBef>
                        <a:spcAft>
                          <a:spcPts val="0"/>
                        </a:spcAft>
                        <a:buNone/>
                      </a:pPr>
                      <a:r>
                        <a:rPr lang="en" sz="1000" b="1">
                          <a:latin typeface="Questrial"/>
                          <a:ea typeface="Questrial"/>
                          <a:cs typeface="Questrial"/>
                          <a:sym typeface="Questrial"/>
                        </a:rPr>
                        <a:t>In-Person</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00" name="Google Shape;400;p33"/>
          <p:cNvSpPr/>
          <p:nvPr/>
        </p:nvSpPr>
        <p:spPr>
          <a:xfrm>
            <a:off x="1002125" y="1914550"/>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1148525" y="1457375"/>
            <a:ext cx="11703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16%</a:t>
            </a:r>
            <a:endParaRPr sz="1800" b="1">
              <a:solidFill>
                <a:srgbClr val="FFFFFF"/>
              </a:solidFill>
              <a:latin typeface="Questrial"/>
              <a:ea typeface="Questrial"/>
              <a:cs typeface="Questrial"/>
              <a:sym typeface="Questrial"/>
            </a:endParaRPr>
          </a:p>
        </p:txBody>
      </p:sp>
      <p:sp>
        <p:nvSpPr>
          <p:cNvPr id="402" name="Google Shape;402;p33"/>
          <p:cNvSpPr/>
          <p:nvPr/>
        </p:nvSpPr>
        <p:spPr>
          <a:xfrm>
            <a:off x="2318825" y="1457363"/>
            <a:ext cx="11703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16%</a:t>
            </a:r>
            <a:endParaRPr sz="1800" b="1">
              <a:solidFill>
                <a:srgbClr val="FFFFFF"/>
              </a:solidFill>
              <a:latin typeface="Questrial"/>
              <a:ea typeface="Questrial"/>
              <a:cs typeface="Questrial"/>
              <a:sym typeface="Questrial"/>
            </a:endParaRPr>
          </a:p>
        </p:txBody>
      </p:sp>
      <p:sp>
        <p:nvSpPr>
          <p:cNvPr id="403" name="Google Shape;403;p33"/>
          <p:cNvSpPr/>
          <p:nvPr/>
        </p:nvSpPr>
        <p:spPr>
          <a:xfrm>
            <a:off x="6634625" y="1457375"/>
            <a:ext cx="16827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22%</a:t>
            </a:r>
            <a:endParaRPr sz="1800" b="1">
              <a:solidFill>
                <a:srgbClr val="FFFFFF"/>
              </a:solidFill>
              <a:latin typeface="Questrial"/>
              <a:ea typeface="Questrial"/>
              <a:cs typeface="Questrial"/>
              <a:sym typeface="Questrial"/>
            </a:endParaRPr>
          </a:p>
        </p:txBody>
      </p:sp>
      <p:sp>
        <p:nvSpPr>
          <p:cNvPr id="404" name="Google Shape;404;p33"/>
          <p:cNvSpPr/>
          <p:nvPr/>
        </p:nvSpPr>
        <p:spPr>
          <a:xfrm>
            <a:off x="1002125" y="1914550"/>
            <a:ext cx="10974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15%</a:t>
            </a:r>
            <a:endParaRPr sz="1800" b="1">
              <a:solidFill>
                <a:srgbClr val="FFFFFF"/>
              </a:solidFill>
              <a:latin typeface="Questrial"/>
              <a:ea typeface="Questrial"/>
              <a:cs typeface="Questrial"/>
              <a:sym typeface="Questrial"/>
            </a:endParaRPr>
          </a:p>
        </p:txBody>
      </p:sp>
      <p:sp>
        <p:nvSpPr>
          <p:cNvPr id="405" name="Google Shape;405;p33"/>
          <p:cNvSpPr/>
          <p:nvPr/>
        </p:nvSpPr>
        <p:spPr>
          <a:xfrm>
            <a:off x="2099525" y="1914550"/>
            <a:ext cx="13899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19%</a:t>
            </a:r>
            <a:endParaRPr sz="1800" b="1">
              <a:solidFill>
                <a:srgbClr val="FFFFFF"/>
              </a:solidFill>
              <a:latin typeface="Questrial"/>
              <a:ea typeface="Questrial"/>
              <a:cs typeface="Questrial"/>
              <a:sym typeface="Questrial"/>
            </a:endParaRPr>
          </a:p>
        </p:txBody>
      </p:sp>
      <p:sp>
        <p:nvSpPr>
          <p:cNvPr id="406" name="Google Shape;406;p33"/>
          <p:cNvSpPr/>
          <p:nvPr/>
        </p:nvSpPr>
        <p:spPr>
          <a:xfrm>
            <a:off x="3489425" y="1914550"/>
            <a:ext cx="30723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42%</a:t>
            </a:r>
            <a:endParaRPr sz="1800" b="1">
              <a:solidFill>
                <a:srgbClr val="FFFFFF"/>
              </a:solidFill>
              <a:latin typeface="Questrial"/>
              <a:ea typeface="Questrial"/>
              <a:cs typeface="Questrial"/>
              <a:sym typeface="Questrial"/>
            </a:endParaRPr>
          </a:p>
        </p:txBody>
      </p:sp>
      <p:sp>
        <p:nvSpPr>
          <p:cNvPr id="407" name="Google Shape;407;p33"/>
          <p:cNvSpPr/>
          <p:nvPr/>
        </p:nvSpPr>
        <p:spPr>
          <a:xfrm>
            <a:off x="6561725" y="1914550"/>
            <a:ext cx="17556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24%</a:t>
            </a:r>
            <a:endParaRPr sz="1800" b="1">
              <a:solidFill>
                <a:srgbClr val="FFFFFF"/>
              </a:solidFill>
              <a:latin typeface="Questrial"/>
              <a:ea typeface="Questrial"/>
              <a:cs typeface="Questrial"/>
              <a:sym typeface="Questrial"/>
            </a:endParaRPr>
          </a:p>
        </p:txBody>
      </p:sp>
      <p:sp>
        <p:nvSpPr>
          <p:cNvPr id="408" name="Google Shape;408;p33"/>
          <p:cNvSpPr txBox="1"/>
          <p:nvPr/>
        </p:nvSpPr>
        <p:spPr>
          <a:xfrm>
            <a:off x="276025" y="2551250"/>
            <a:ext cx="8418000" cy="24606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chemeClr val="dk1"/>
              </a:buClr>
              <a:buSzPts val="2600"/>
              <a:buFont typeface="Questrial"/>
              <a:buChar char="●"/>
            </a:pPr>
            <a:r>
              <a:rPr lang="en" sz="1700" b="1">
                <a:solidFill>
                  <a:schemeClr val="dk1"/>
                </a:solidFill>
                <a:highlight>
                  <a:srgbClr val="FFFF00"/>
                </a:highlight>
                <a:latin typeface="Questrial"/>
                <a:ea typeface="Questrial"/>
                <a:cs typeface="Questrial"/>
                <a:sym typeface="Questrial"/>
              </a:rPr>
              <a:t>Less  face-to-face</a:t>
            </a:r>
            <a:r>
              <a:rPr lang="en" sz="1700" b="1">
                <a:solidFill>
                  <a:schemeClr val="dk1"/>
                </a:solidFill>
                <a:highlight>
                  <a:srgbClr val="FFFFFF"/>
                </a:highlight>
                <a:latin typeface="Questrial"/>
                <a:ea typeface="Questrial"/>
                <a:cs typeface="Questrial"/>
                <a:sym typeface="Questrial"/>
              </a:rPr>
              <a:t> daily interactions make it crucial for remote interns to convey their meaning using alternative methods.</a:t>
            </a:r>
            <a:r>
              <a:rPr lang="en" sz="1700">
                <a:solidFill>
                  <a:schemeClr val="dk1"/>
                </a:solidFill>
                <a:highlight>
                  <a:srgbClr val="FFFFFF"/>
                </a:highlight>
                <a:latin typeface="Questrial"/>
                <a:ea typeface="Questrial"/>
                <a:cs typeface="Questrial"/>
                <a:sym typeface="Questrial"/>
              </a:rPr>
              <a:t> The absence of daily (physical) conversations can also demand a more precise use of language in order to avoid misunderstandings.</a:t>
            </a:r>
            <a:endParaRPr sz="2000">
              <a:solidFill>
                <a:schemeClr val="dk1"/>
              </a:solidFill>
              <a:highlight>
                <a:schemeClr val="lt1"/>
              </a:highlight>
              <a:latin typeface="Questrial"/>
              <a:ea typeface="Questrial"/>
              <a:cs typeface="Questrial"/>
              <a:sym typeface="Questrial"/>
            </a:endParaRPr>
          </a:p>
          <a:p>
            <a:pPr marL="457200" lvl="0" indent="-393700" algn="l" rtl="0">
              <a:lnSpc>
                <a:spcPct val="115000"/>
              </a:lnSpc>
              <a:spcBef>
                <a:spcPts val="0"/>
              </a:spcBef>
              <a:spcAft>
                <a:spcPts val="0"/>
              </a:spcAft>
              <a:buClr>
                <a:schemeClr val="dk1"/>
              </a:buClr>
              <a:buSzPts val="2600"/>
              <a:buFont typeface="Questrial"/>
              <a:buChar char="●"/>
            </a:pPr>
            <a:r>
              <a:rPr lang="en" sz="1700">
                <a:solidFill>
                  <a:schemeClr val="dk1"/>
                </a:solidFill>
                <a:highlight>
                  <a:srgbClr val="FFFFFF"/>
                </a:highlight>
                <a:latin typeface="Questrial"/>
                <a:ea typeface="Questrial"/>
                <a:cs typeface="Questrial"/>
                <a:sym typeface="Questrial"/>
              </a:rPr>
              <a:t>Those interning in-person are navigating a work environment in English, but in an entirely </a:t>
            </a:r>
            <a:r>
              <a:rPr lang="en" sz="1700" b="1">
                <a:solidFill>
                  <a:schemeClr val="dk1"/>
                </a:solidFill>
                <a:highlight>
                  <a:srgbClr val="FFFFFF"/>
                </a:highlight>
                <a:latin typeface="Questrial"/>
                <a:ea typeface="Questrial"/>
                <a:cs typeface="Questrial"/>
                <a:sym typeface="Questrial"/>
              </a:rPr>
              <a:t>different culture and country and this can impact a student’s comfort level with communication.</a:t>
            </a:r>
            <a:endParaRPr sz="2000" b="1"/>
          </a:p>
        </p:txBody>
      </p:sp>
      <p:graphicFrame>
        <p:nvGraphicFramePr>
          <p:cNvPr id="409" name="Google Shape;409;p33"/>
          <p:cNvGraphicFramePr/>
          <p:nvPr/>
        </p:nvGraphicFramePr>
        <p:xfrm>
          <a:off x="8196000" y="1390433"/>
          <a:ext cx="3000000" cy="3000000"/>
        </p:xfrm>
        <a:graphic>
          <a:graphicData uri="http://schemas.openxmlformats.org/drawingml/2006/table">
            <a:tbl>
              <a:tblPr>
                <a:noFill/>
                <a:tableStyleId>{D373A9B7-E5CC-4826-B7D7-A386FE2DA78A}</a:tableStyleId>
              </a:tblPr>
              <a:tblGrid>
                <a:gridCol w="1024200">
                  <a:extLst>
                    <a:ext uri="{9D8B030D-6E8A-4147-A177-3AD203B41FA5}">
                      <a16:colId xmlns:a16="http://schemas.microsoft.com/office/drawing/2014/main" val="20000"/>
                    </a:ext>
                  </a:extLst>
                </a:gridCol>
              </a:tblGrid>
              <a:tr h="439825">
                <a:tc>
                  <a:txBody>
                    <a:bodyPr/>
                    <a:lstStyle/>
                    <a:p>
                      <a:pPr marL="0" lvl="0" indent="0" algn="ctr" rtl="0">
                        <a:lnSpc>
                          <a:spcPct val="80000"/>
                        </a:lnSpc>
                        <a:spcBef>
                          <a:spcPts val="0"/>
                        </a:spcBef>
                        <a:spcAft>
                          <a:spcPts val="0"/>
                        </a:spcAft>
                        <a:buNone/>
                      </a:pPr>
                      <a:r>
                        <a:rPr lang="en" sz="1100">
                          <a:latin typeface="Questrial"/>
                          <a:ea typeface="Questrial"/>
                          <a:cs typeface="Questrial"/>
                          <a:sym typeface="Questrial"/>
                        </a:rPr>
                        <a:t>Total Gain:</a:t>
                      </a:r>
                      <a:endParaRPr sz="1100">
                        <a:latin typeface="Questrial"/>
                        <a:ea typeface="Questrial"/>
                        <a:cs typeface="Questrial"/>
                        <a:sym typeface="Questrial"/>
                      </a:endParaRPr>
                    </a:p>
                    <a:p>
                      <a:pPr marL="0" lvl="0" indent="0" algn="ctr" rtl="0">
                        <a:lnSpc>
                          <a:spcPct val="80000"/>
                        </a:lnSpc>
                        <a:spcBef>
                          <a:spcPts val="0"/>
                        </a:spcBef>
                        <a:spcAft>
                          <a:spcPts val="0"/>
                        </a:spcAft>
                        <a:buNone/>
                      </a:pPr>
                      <a:r>
                        <a:rPr lang="en" sz="2000" b="1">
                          <a:highlight>
                            <a:srgbClr val="FFFF00"/>
                          </a:highlight>
                          <a:latin typeface="Questrial"/>
                          <a:ea typeface="Questrial"/>
                          <a:cs typeface="Questrial"/>
                          <a:sym typeface="Questrial"/>
                        </a:rPr>
                        <a:t>65%</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82950">
                <a:tc>
                  <a:txBody>
                    <a:bodyPr/>
                    <a:lstStyle/>
                    <a:p>
                      <a:pPr marL="0" lvl="0" indent="0" algn="ctr" rtl="0">
                        <a:lnSpc>
                          <a:spcPct val="80000"/>
                        </a:lnSpc>
                        <a:spcBef>
                          <a:spcPts val="0"/>
                        </a:spcBef>
                        <a:spcAft>
                          <a:spcPts val="0"/>
                        </a:spcAft>
                        <a:buClr>
                          <a:srgbClr val="000000"/>
                        </a:buClr>
                        <a:buSzPts val="1100"/>
                        <a:buFont typeface="Arial"/>
                        <a:buNone/>
                      </a:pPr>
                      <a:r>
                        <a:rPr lang="en" sz="1100">
                          <a:solidFill>
                            <a:srgbClr val="000000"/>
                          </a:solidFill>
                          <a:latin typeface="Questrial"/>
                          <a:ea typeface="Questrial"/>
                          <a:cs typeface="Questrial"/>
                          <a:sym typeface="Questrial"/>
                        </a:rPr>
                        <a:t>Total Gain:</a:t>
                      </a:r>
                      <a:endParaRPr sz="1100">
                        <a:solidFill>
                          <a:srgbClr val="000000"/>
                        </a:solidFill>
                        <a:latin typeface="Questrial"/>
                        <a:ea typeface="Questrial"/>
                        <a:cs typeface="Questrial"/>
                        <a:sym typeface="Questrial"/>
                      </a:endParaRPr>
                    </a:p>
                    <a:p>
                      <a:pPr marL="0" lvl="0" indent="0" algn="ctr" rtl="0">
                        <a:lnSpc>
                          <a:spcPct val="80000"/>
                        </a:lnSpc>
                        <a:spcBef>
                          <a:spcPts val="0"/>
                        </a:spcBef>
                        <a:spcAft>
                          <a:spcPts val="0"/>
                        </a:spcAft>
                        <a:buClr>
                          <a:srgbClr val="000000"/>
                        </a:buClr>
                        <a:buSzPts val="1100"/>
                        <a:buFont typeface="Arial"/>
                        <a:buNone/>
                      </a:pPr>
                      <a:r>
                        <a:rPr lang="en" sz="2000" b="1">
                          <a:highlight>
                            <a:srgbClr val="FFFF00"/>
                          </a:highlight>
                          <a:latin typeface="Questrial"/>
                          <a:ea typeface="Questrial"/>
                          <a:cs typeface="Questrial"/>
                          <a:sym typeface="Questrial"/>
                        </a:rPr>
                        <a:t>66</a:t>
                      </a:r>
                      <a:r>
                        <a:rPr lang="en" sz="2000" b="1">
                          <a:solidFill>
                            <a:srgbClr val="000000"/>
                          </a:solidFill>
                          <a:highlight>
                            <a:srgbClr val="FFFF00"/>
                          </a:highlight>
                          <a:latin typeface="Questrial"/>
                          <a:ea typeface="Questrial"/>
                          <a:cs typeface="Questrial"/>
                          <a:sym typeface="Questrial"/>
                        </a:rPr>
                        <a:t>%</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10" name="Google Shape;410;p33"/>
          <p:cNvSpPr/>
          <p:nvPr/>
        </p:nvSpPr>
        <p:spPr>
          <a:xfrm>
            <a:off x="1002125" y="1457375"/>
            <a:ext cx="146400" cy="356400"/>
          </a:xfrm>
          <a:prstGeom prst="rect">
            <a:avLst/>
          </a:prstGeom>
          <a:solidFill>
            <a:srgbClr val="17525A"/>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 sz="1800" b="1">
                <a:solidFill>
                  <a:srgbClr val="FFFFFF"/>
                </a:solidFill>
                <a:latin typeface="Questrial"/>
                <a:ea typeface="Questrial"/>
                <a:cs typeface="Questrial"/>
                <a:sym typeface="Questrial"/>
              </a:rPr>
              <a:t>2</a:t>
            </a:r>
            <a:endParaRPr sz="1800" b="1">
              <a:solidFill>
                <a:srgbClr val="FFFFFF"/>
              </a:solidFill>
              <a:latin typeface="Questrial"/>
              <a:ea typeface="Questrial"/>
              <a:cs typeface="Questrial"/>
              <a:sym typeface="Quest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4"/>
          <p:cNvSpPr/>
          <p:nvPr/>
        </p:nvSpPr>
        <p:spPr>
          <a:xfrm>
            <a:off x="1002125" y="1457375"/>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3635525" y="1457375"/>
            <a:ext cx="33651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46%</a:t>
            </a:r>
            <a:endParaRPr sz="1800" b="1">
              <a:solidFill>
                <a:srgbClr val="FFFFFF"/>
              </a:solidFill>
              <a:latin typeface="Questrial"/>
              <a:ea typeface="Questrial"/>
              <a:cs typeface="Questrial"/>
              <a:sym typeface="Questrial"/>
            </a:endParaRPr>
          </a:p>
        </p:txBody>
      </p:sp>
      <p:sp>
        <p:nvSpPr>
          <p:cNvPr id="417" name="Google Shape;417;p34"/>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TEAMWORK &amp; COLLABORATION</a:t>
            </a:r>
            <a:endParaRPr sz="3300" b="1">
              <a:solidFill>
                <a:srgbClr val="17525A"/>
              </a:solidFill>
              <a:latin typeface="Questrial"/>
              <a:ea typeface="Questrial"/>
              <a:cs typeface="Questrial"/>
              <a:sym typeface="Questrial"/>
            </a:endParaRPr>
          </a:p>
        </p:txBody>
      </p:sp>
      <p:cxnSp>
        <p:nvCxnSpPr>
          <p:cNvPr id="418" name="Google Shape;418;p34"/>
          <p:cNvCxnSpPr/>
          <p:nvPr/>
        </p:nvCxnSpPr>
        <p:spPr>
          <a:xfrm>
            <a:off x="33925" y="838075"/>
            <a:ext cx="5457000" cy="3000"/>
          </a:xfrm>
          <a:prstGeom prst="straightConnector1">
            <a:avLst/>
          </a:prstGeom>
          <a:noFill/>
          <a:ln w="114300" cap="flat" cmpd="sng">
            <a:solidFill>
              <a:srgbClr val="3AAFA9"/>
            </a:solidFill>
            <a:prstDash val="solid"/>
            <a:round/>
            <a:headEnd type="none" w="med" len="med"/>
            <a:tailEnd type="none" w="med" len="med"/>
          </a:ln>
        </p:spPr>
      </p:cxnSp>
      <p:graphicFrame>
        <p:nvGraphicFramePr>
          <p:cNvPr id="419" name="Google Shape;419;p34"/>
          <p:cNvGraphicFramePr/>
          <p:nvPr/>
        </p:nvGraphicFramePr>
        <p:xfrm>
          <a:off x="1002150" y="1100900"/>
          <a:ext cx="3000000" cy="3000000"/>
        </p:xfrm>
        <a:graphic>
          <a:graphicData uri="http://schemas.openxmlformats.org/drawingml/2006/table">
            <a:tbl>
              <a:tblPr>
                <a:noFill/>
                <a:tableStyleId>{D373A9B7-E5CC-4826-B7D7-A386FE2DA78A}</a:tableStyleId>
              </a:tblPr>
              <a:tblGrid>
                <a:gridCol w="146305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289525">
                <a:tc>
                  <a:txBody>
                    <a:bodyPr/>
                    <a:lstStyle/>
                    <a:p>
                      <a:pPr marL="0" lvl="0" indent="0" algn="ctr" rtl="0">
                        <a:spcBef>
                          <a:spcPts val="0"/>
                        </a:spcBef>
                        <a:spcAft>
                          <a:spcPts val="0"/>
                        </a:spcAft>
                        <a:buNone/>
                      </a:pPr>
                      <a:r>
                        <a:rPr lang="en" sz="700" b="1">
                          <a:latin typeface="Questrial"/>
                          <a:ea typeface="Questrial"/>
                          <a:cs typeface="Questrial"/>
                          <a:sym typeface="Questrial"/>
                        </a:rPr>
                        <a:t>Significant Loss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Loss </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No Change</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Gain</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Significant Gain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420" name="Google Shape;420;p34"/>
          <p:cNvCxnSpPr/>
          <p:nvPr/>
        </p:nvCxnSpPr>
        <p:spPr>
          <a:xfrm rot="10800000" flipH="1">
            <a:off x="1540150" y="1128725"/>
            <a:ext cx="426900" cy="1200"/>
          </a:xfrm>
          <a:prstGeom prst="straightConnector1">
            <a:avLst/>
          </a:prstGeom>
          <a:noFill/>
          <a:ln w="38100" cap="flat" cmpd="sng">
            <a:solidFill>
              <a:srgbClr val="17525A"/>
            </a:solidFill>
            <a:prstDash val="solid"/>
            <a:round/>
            <a:headEnd type="none" w="med" len="med"/>
            <a:tailEnd type="none" w="med" len="med"/>
          </a:ln>
        </p:spPr>
      </p:cxnSp>
      <p:cxnSp>
        <p:nvCxnSpPr>
          <p:cNvPr id="421" name="Google Shape;421;p34"/>
          <p:cNvCxnSpPr/>
          <p:nvPr/>
        </p:nvCxnSpPr>
        <p:spPr>
          <a:xfrm rot="10800000" flipH="1">
            <a:off x="2969625" y="1128725"/>
            <a:ext cx="445200" cy="1200"/>
          </a:xfrm>
          <a:prstGeom prst="straightConnector1">
            <a:avLst/>
          </a:prstGeom>
          <a:noFill/>
          <a:ln w="38100" cap="flat" cmpd="sng">
            <a:solidFill>
              <a:srgbClr val="3AAFA9"/>
            </a:solidFill>
            <a:prstDash val="solid"/>
            <a:round/>
            <a:headEnd type="none" w="med" len="med"/>
            <a:tailEnd type="none" w="med" len="med"/>
          </a:ln>
        </p:spPr>
      </p:cxnSp>
      <p:cxnSp>
        <p:nvCxnSpPr>
          <p:cNvPr id="422" name="Google Shape;422;p34"/>
          <p:cNvCxnSpPr/>
          <p:nvPr/>
        </p:nvCxnSpPr>
        <p:spPr>
          <a:xfrm>
            <a:off x="4429350" y="1129925"/>
            <a:ext cx="456900" cy="3600"/>
          </a:xfrm>
          <a:prstGeom prst="straightConnector1">
            <a:avLst/>
          </a:prstGeom>
          <a:noFill/>
          <a:ln w="38100" cap="flat" cmpd="sng">
            <a:solidFill>
              <a:srgbClr val="78909C"/>
            </a:solidFill>
            <a:prstDash val="solid"/>
            <a:round/>
            <a:headEnd type="none" w="med" len="med"/>
            <a:tailEnd type="none" w="med" len="med"/>
          </a:ln>
        </p:spPr>
      </p:cxnSp>
      <p:cxnSp>
        <p:nvCxnSpPr>
          <p:cNvPr id="423" name="Google Shape;423;p34"/>
          <p:cNvCxnSpPr/>
          <p:nvPr/>
        </p:nvCxnSpPr>
        <p:spPr>
          <a:xfrm rot="10800000" flipH="1">
            <a:off x="5889075" y="1128725"/>
            <a:ext cx="454500" cy="1200"/>
          </a:xfrm>
          <a:prstGeom prst="straightConnector1">
            <a:avLst/>
          </a:prstGeom>
          <a:noFill/>
          <a:ln w="38100" cap="flat" cmpd="sng">
            <a:solidFill>
              <a:srgbClr val="F5A118"/>
            </a:solidFill>
            <a:prstDash val="solid"/>
            <a:round/>
            <a:headEnd type="none" w="med" len="med"/>
            <a:tailEnd type="none" w="med" len="med"/>
          </a:ln>
        </p:spPr>
      </p:cxnSp>
      <p:cxnSp>
        <p:nvCxnSpPr>
          <p:cNvPr id="424" name="Google Shape;424;p34"/>
          <p:cNvCxnSpPr/>
          <p:nvPr/>
        </p:nvCxnSpPr>
        <p:spPr>
          <a:xfrm rot="10800000" flipH="1">
            <a:off x="7348800" y="1128725"/>
            <a:ext cx="456900" cy="1200"/>
          </a:xfrm>
          <a:prstGeom prst="straightConnector1">
            <a:avLst/>
          </a:prstGeom>
          <a:noFill/>
          <a:ln w="38100" cap="flat" cmpd="sng">
            <a:solidFill>
              <a:srgbClr val="ACA0BB"/>
            </a:solidFill>
            <a:prstDash val="solid"/>
            <a:round/>
            <a:headEnd type="none" w="med" len="med"/>
            <a:tailEnd type="none" w="med" len="med"/>
          </a:ln>
        </p:spPr>
      </p:cxnSp>
      <p:graphicFrame>
        <p:nvGraphicFramePr>
          <p:cNvPr id="425" name="Google Shape;425;p34"/>
          <p:cNvGraphicFramePr/>
          <p:nvPr/>
        </p:nvGraphicFramePr>
        <p:xfrm>
          <a:off x="151925" y="1432775"/>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419100">
                <a:tc>
                  <a:txBody>
                    <a:bodyPr/>
                    <a:lstStyle/>
                    <a:p>
                      <a:pPr marL="0" lvl="0" indent="0" algn="r" rtl="0">
                        <a:spcBef>
                          <a:spcPts val="0"/>
                        </a:spcBef>
                        <a:spcAft>
                          <a:spcPts val="0"/>
                        </a:spcAft>
                        <a:buNone/>
                      </a:pPr>
                      <a:r>
                        <a:rPr lang="en" sz="1000" b="1">
                          <a:latin typeface="Questrial"/>
                          <a:ea typeface="Questrial"/>
                          <a:cs typeface="Questrial"/>
                          <a:sym typeface="Questrial"/>
                        </a:rPr>
                        <a:t>Remote</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r" rtl="0">
                        <a:spcBef>
                          <a:spcPts val="0"/>
                        </a:spcBef>
                        <a:spcAft>
                          <a:spcPts val="0"/>
                        </a:spcAft>
                        <a:buNone/>
                      </a:pPr>
                      <a:r>
                        <a:rPr lang="en" sz="1000" b="1">
                          <a:latin typeface="Questrial"/>
                          <a:ea typeface="Questrial"/>
                          <a:cs typeface="Questrial"/>
                          <a:sym typeface="Questrial"/>
                        </a:rPr>
                        <a:t>In-Person</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26" name="Google Shape;426;p34"/>
          <p:cNvSpPr/>
          <p:nvPr/>
        </p:nvSpPr>
        <p:spPr>
          <a:xfrm>
            <a:off x="1002125" y="1914550"/>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1002125" y="1457375"/>
            <a:ext cx="146400" cy="356400"/>
          </a:xfrm>
          <a:prstGeom prst="rect">
            <a:avLst/>
          </a:prstGeom>
          <a:solidFill>
            <a:srgbClr val="17525A"/>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 sz="1100" b="1">
                <a:solidFill>
                  <a:srgbClr val="FFFFFF"/>
                </a:solidFill>
                <a:latin typeface="Questrial"/>
                <a:ea typeface="Questrial"/>
                <a:cs typeface="Questrial"/>
                <a:sym typeface="Questrial"/>
              </a:rPr>
              <a:t>2</a:t>
            </a:r>
            <a:r>
              <a:rPr lang="en" sz="700" b="1">
                <a:solidFill>
                  <a:srgbClr val="FFFFFF"/>
                </a:solidFill>
                <a:latin typeface="Questrial"/>
                <a:ea typeface="Questrial"/>
                <a:cs typeface="Questrial"/>
                <a:sym typeface="Questrial"/>
              </a:rPr>
              <a:t>%</a:t>
            </a:r>
            <a:endParaRPr sz="700" b="1">
              <a:solidFill>
                <a:srgbClr val="FFFFFF"/>
              </a:solidFill>
              <a:latin typeface="Questrial"/>
              <a:ea typeface="Questrial"/>
              <a:cs typeface="Questrial"/>
              <a:sym typeface="Questrial"/>
            </a:endParaRPr>
          </a:p>
        </p:txBody>
      </p:sp>
      <p:sp>
        <p:nvSpPr>
          <p:cNvPr id="428" name="Google Shape;428;p34"/>
          <p:cNvSpPr/>
          <p:nvPr/>
        </p:nvSpPr>
        <p:spPr>
          <a:xfrm>
            <a:off x="1148525" y="1457375"/>
            <a:ext cx="11703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16%</a:t>
            </a:r>
            <a:endParaRPr sz="1800" b="1">
              <a:solidFill>
                <a:srgbClr val="FFFFFF"/>
              </a:solidFill>
              <a:latin typeface="Questrial"/>
              <a:ea typeface="Questrial"/>
              <a:cs typeface="Questrial"/>
              <a:sym typeface="Questrial"/>
            </a:endParaRPr>
          </a:p>
        </p:txBody>
      </p:sp>
      <p:sp>
        <p:nvSpPr>
          <p:cNvPr id="429" name="Google Shape;429;p34"/>
          <p:cNvSpPr/>
          <p:nvPr/>
        </p:nvSpPr>
        <p:spPr>
          <a:xfrm>
            <a:off x="2318825" y="1457363"/>
            <a:ext cx="13167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18%</a:t>
            </a:r>
            <a:endParaRPr sz="1800" b="1">
              <a:solidFill>
                <a:srgbClr val="FFFFFF"/>
              </a:solidFill>
              <a:latin typeface="Questrial"/>
              <a:ea typeface="Questrial"/>
              <a:cs typeface="Questrial"/>
              <a:sym typeface="Questrial"/>
            </a:endParaRPr>
          </a:p>
        </p:txBody>
      </p:sp>
      <p:sp>
        <p:nvSpPr>
          <p:cNvPr id="430" name="Google Shape;430;p34"/>
          <p:cNvSpPr/>
          <p:nvPr/>
        </p:nvSpPr>
        <p:spPr>
          <a:xfrm>
            <a:off x="7000600" y="1457375"/>
            <a:ext cx="13167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19%</a:t>
            </a:r>
            <a:endParaRPr sz="1800" b="1">
              <a:solidFill>
                <a:srgbClr val="FFFFFF"/>
              </a:solidFill>
              <a:latin typeface="Questrial"/>
              <a:ea typeface="Questrial"/>
              <a:cs typeface="Questrial"/>
              <a:sym typeface="Questrial"/>
            </a:endParaRPr>
          </a:p>
        </p:txBody>
      </p:sp>
      <p:sp>
        <p:nvSpPr>
          <p:cNvPr id="431" name="Google Shape;431;p34"/>
          <p:cNvSpPr/>
          <p:nvPr/>
        </p:nvSpPr>
        <p:spPr>
          <a:xfrm>
            <a:off x="1002125" y="1914550"/>
            <a:ext cx="14631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20%</a:t>
            </a:r>
            <a:endParaRPr sz="1800" b="1">
              <a:solidFill>
                <a:srgbClr val="FFFFFF"/>
              </a:solidFill>
              <a:latin typeface="Questrial"/>
              <a:ea typeface="Questrial"/>
              <a:cs typeface="Questrial"/>
              <a:sym typeface="Questrial"/>
            </a:endParaRPr>
          </a:p>
        </p:txBody>
      </p:sp>
      <p:sp>
        <p:nvSpPr>
          <p:cNvPr id="432" name="Google Shape;432;p34"/>
          <p:cNvSpPr/>
          <p:nvPr/>
        </p:nvSpPr>
        <p:spPr>
          <a:xfrm>
            <a:off x="2465225" y="1914550"/>
            <a:ext cx="8778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12%</a:t>
            </a:r>
            <a:endParaRPr sz="1800" b="1">
              <a:solidFill>
                <a:srgbClr val="FFFFFF"/>
              </a:solidFill>
              <a:latin typeface="Questrial"/>
              <a:ea typeface="Questrial"/>
              <a:cs typeface="Questrial"/>
              <a:sym typeface="Questrial"/>
            </a:endParaRPr>
          </a:p>
        </p:txBody>
      </p:sp>
      <p:sp>
        <p:nvSpPr>
          <p:cNvPr id="433" name="Google Shape;433;p34"/>
          <p:cNvSpPr/>
          <p:nvPr/>
        </p:nvSpPr>
        <p:spPr>
          <a:xfrm>
            <a:off x="3343025" y="1914550"/>
            <a:ext cx="38040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51%</a:t>
            </a:r>
            <a:endParaRPr sz="1800" b="1">
              <a:solidFill>
                <a:srgbClr val="FFFFFF"/>
              </a:solidFill>
              <a:latin typeface="Questrial"/>
              <a:ea typeface="Questrial"/>
              <a:cs typeface="Questrial"/>
              <a:sym typeface="Questrial"/>
            </a:endParaRPr>
          </a:p>
        </p:txBody>
      </p:sp>
      <p:sp>
        <p:nvSpPr>
          <p:cNvPr id="434" name="Google Shape;434;p34"/>
          <p:cNvSpPr/>
          <p:nvPr/>
        </p:nvSpPr>
        <p:spPr>
          <a:xfrm>
            <a:off x="7147000" y="1914550"/>
            <a:ext cx="11703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17%</a:t>
            </a:r>
            <a:endParaRPr sz="1800" b="1">
              <a:solidFill>
                <a:srgbClr val="FFFFFF"/>
              </a:solidFill>
              <a:latin typeface="Questrial"/>
              <a:ea typeface="Questrial"/>
              <a:cs typeface="Questrial"/>
              <a:sym typeface="Questrial"/>
            </a:endParaRPr>
          </a:p>
        </p:txBody>
      </p:sp>
      <p:sp>
        <p:nvSpPr>
          <p:cNvPr id="435" name="Google Shape;435;p34"/>
          <p:cNvSpPr txBox="1"/>
          <p:nvPr/>
        </p:nvSpPr>
        <p:spPr>
          <a:xfrm>
            <a:off x="5490925" y="2389450"/>
            <a:ext cx="3462600" cy="2614500"/>
          </a:xfrm>
          <a:prstGeom prst="rect">
            <a:avLst/>
          </a:prstGeom>
          <a:solidFill>
            <a:srgbClr val="17525A"/>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300">
                <a:solidFill>
                  <a:srgbClr val="FFFFFF"/>
                </a:solidFill>
                <a:latin typeface="Questrial"/>
                <a:ea typeface="Questrial"/>
                <a:cs typeface="Questrial"/>
                <a:sym typeface="Questrial"/>
              </a:rPr>
              <a:t>[....]</a:t>
            </a:r>
            <a:r>
              <a:rPr lang="en" sz="1300" b="1">
                <a:solidFill>
                  <a:srgbClr val="FFFFFF"/>
                </a:solidFill>
                <a:latin typeface="Questrial"/>
                <a:ea typeface="Questrial"/>
                <a:cs typeface="Questrial"/>
                <a:sym typeface="Questrial"/>
              </a:rPr>
              <a:t>my favorite was the close relationship I got to form with my supervisor and teammates. </a:t>
            </a:r>
            <a:r>
              <a:rPr lang="en" sz="1300">
                <a:solidFill>
                  <a:srgbClr val="FFFFFF"/>
                </a:solidFill>
                <a:latin typeface="Questrial"/>
                <a:ea typeface="Questrial"/>
                <a:cs typeface="Questrial"/>
                <a:sym typeface="Questrial"/>
              </a:rPr>
              <a:t>I am walking away from my internship with new personal and professional connections that will last for years to come. This experience has made me s</a:t>
            </a:r>
            <a:r>
              <a:rPr lang="en" sz="1300" b="1">
                <a:solidFill>
                  <a:srgbClr val="FFFFFF"/>
                </a:solidFill>
                <a:latin typeface="Questrial"/>
                <a:ea typeface="Questrial"/>
                <a:cs typeface="Questrial"/>
                <a:sym typeface="Questrial"/>
              </a:rPr>
              <a:t>o much more confident in obtaining internship opportunities </a:t>
            </a:r>
            <a:r>
              <a:rPr lang="en" sz="1300">
                <a:solidFill>
                  <a:srgbClr val="FFFFFF"/>
                </a:solidFill>
                <a:latin typeface="Questrial"/>
                <a:ea typeface="Questrial"/>
                <a:cs typeface="Questrial"/>
                <a:sym typeface="Questrial"/>
              </a:rPr>
              <a:t>as</a:t>
            </a:r>
            <a:endParaRPr sz="1300">
              <a:solidFill>
                <a:srgbClr val="FFFFFF"/>
              </a:solidFill>
              <a:latin typeface="Questrial"/>
              <a:ea typeface="Questrial"/>
              <a:cs typeface="Questrial"/>
              <a:sym typeface="Questrial"/>
            </a:endParaRPr>
          </a:p>
          <a:p>
            <a:pPr marL="0" lvl="0" indent="0" algn="ctr" rtl="0">
              <a:lnSpc>
                <a:spcPct val="100000"/>
              </a:lnSpc>
              <a:spcBef>
                <a:spcPts val="0"/>
              </a:spcBef>
              <a:spcAft>
                <a:spcPts val="0"/>
              </a:spcAft>
              <a:buNone/>
            </a:pPr>
            <a:r>
              <a:rPr lang="en" sz="1300">
                <a:solidFill>
                  <a:srgbClr val="FFFFFF"/>
                </a:solidFill>
                <a:latin typeface="Questrial"/>
                <a:ea typeface="Questrial"/>
                <a:cs typeface="Questrial"/>
                <a:sym typeface="Questrial"/>
              </a:rPr>
              <a:t>well as full-time positions in the future!</a:t>
            </a:r>
            <a:endParaRPr sz="1300">
              <a:solidFill>
                <a:srgbClr val="FFFFFF"/>
              </a:solidFill>
              <a:latin typeface="Questrial"/>
              <a:ea typeface="Questrial"/>
              <a:cs typeface="Questrial"/>
              <a:sym typeface="Questrial"/>
            </a:endParaRPr>
          </a:p>
          <a:p>
            <a:pPr marL="0" lvl="0" indent="0" algn="ctr" rtl="0">
              <a:lnSpc>
                <a:spcPct val="100000"/>
              </a:lnSpc>
              <a:spcBef>
                <a:spcPts val="0"/>
              </a:spcBef>
              <a:spcAft>
                <a:spcPts val="0"/>
              </a:spcAft>
              <a:buNone/>
            </a:pPr>
            <a:endParaRPr sz="1500">
              <a:solidFill>
                <a:srgbClr val="FFFFFF"/>
              </a:solidFill>
              <a:latin typeface="Questrial"/>
              <a:ea typeface="Questrial"/>
              <a:cs typeface="Questrial"/>
              <a:sym typeface="Questrial"/>
            </a:endParaRPr>
          </a:p>
          <a:p>
            <a:pPr marL="0" lvl="0" indent="0" algn="ctr" rtl="0">
              <a:lnSpc>
                <a:spcPct val="100000"/>
              </a:lnSpc>
              <a:spcBef>
                <a:spcPts val="0"/>
              </a:spcBef>
              <a:spcAft>
                <a:spcPts val="0"/>
              </a:spcAft>
              <a:buNone/>
            </a:pPr>
            <a:r>
              <a:rPr lang="en" sz="1300" b="1">
                <a:solidFill>
                  <a:srgbClr val="FFFFFF"/>
                </a:solidFill>
                <a:latin typeface="Questrial"/>
                <a:ea typeface="Questrial"/>
                <a:cs typeface="Questrial"/>
                <a:sym typeface="Questrial"/>
              </a:rPr>
              <a:t>-Lauren Retzloff, Miami University of Ohio, Recruitment &amp; HR Virtual Intern</a:t>
            </a:r>
            <a:endParaRPr sz="1300">
              <a:solidFill>
                <a:srgbClr val="FFFFFF"/>
              </a:solidFill>
              <a:latin typeface="Questrial"/>
              <a:ea typeface="Questrial"/>
              <a:cs typeface="Questrial"/>
              <a:sym typeface="Questrial"/>
            </a:endParaRPr>
          </a:p>
        </p:txBody>
      </p:sp>
      <p:sp>
        <p:nvSpPr>
          <p:cNvPr id="436" name="Google Shape;436;p34"/>
          <p:cNvSpPr txBox="1"/>
          <p:nvPr/>
        </p:nvSpPr>
        <p:spPr>
          <a:xfrm>
            <a:off x="5057925" y="2371725"/>
            <a:ext cx="952500" cy="5334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 sz="15000">
                <a:solidFill>
                  <a:srgbClr val="F5B314"/>
                </a:solidFill>
              </a:rPr>
              <a:t>“</a:t>
            </a:r>
            <a:endParaRPr sz="15000">
              <a:solidFill>
                <a:srgbClr val="F5B314"/>
              </a:solidFill>
            </a:endParaRPr>
          </a:p>
        </p:txBody>
      </p:sp>
      <p:sp>
        <p:nvSpPr>
          <p:cNvPr id="437" name="Google Shape;437;p34"/>
          <p:cNvSpPr txBox="1"/>
          <p:nvPr/>
        </p:nvSpPr>
        <p:spPr>
          <a:xfrm rot="10800000">
            <a:off x="8317400" y="4610100"/>
            <a:ext cx="952500" cy="5334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 sz="15000">
                <a:solidFill>
                  <a:srgbClr val="F5A118"/>
                </a:solidFill>
              </a:rPr>
              <a:t>“</a:t>
            </a:r>
            <a:endParaRPr sz="15000">
              <a:solidFill>
                <a:srgbClr val="F5A118"/>
              </a:solidFill>
            </a:endParaRPr>
          </a:p>
        </p:txBody>
      </p:sp>
      <p:sp>
        <p:nvSpPr>
          <p:cNvPr id="438" name="Google Shape;438;p34"/>
          <p:cNvSpPr txBox="1"/>
          <p:nvPr/>
        </p:nvSpPr>
        <p:spPr>
          <a:xfrm>
            <a:off x="247275" y="2580025"/>
            <a:ext cx="4810500" cy="1902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Font typeface="Questrial"/>
              <a:buChar char="●"/>
            </a:pPr>
            <a:r>
              <a:rPr lang="en" sz="1500">
                <a:solidFill>
                  <a:schemeClr val="dk1"/>
                </a:solidFill>
                <a:highlight>
                  <a:srgbClr val="FFFFFF"/>
                </a:highlight>
                <a:latin typeface="Questrial"/>
                <a:ea typeface="Questrial"/>
                <a:cs typeface="Questrial"/>
                <a:sym typeface="Questrial"/>
              </a:rPr>
              <a:t>This slightly higher gain may be attributable to the increased ease with which in-person work may occur as the </a:t>
            </a:r>
            <a:r>
              <a:rPr lang="en" sz="1500" b="1">
                <a:solidFill>
                  <a:schemeClr val="dk1"/>
                </a:solidFill>
                <a:highlight>
                  <a:srgbClr val="FFFF00"/>
                </a:highlight>
                <a:latin typeface="Questrial"/>
                <a:ea typeface="Questrial"/>
                <a:cs typeface="Questrial"/>
                <a:sym typeface="Questrial"/>
              </a:rPr>
              <a:t>physical proximity</a:t>
            </a:r>
            <a:r>
              <a:rPr lang="en" sz="1500" b="1">
                <a:solidFill>
                  <a:schemeClr val="dk1"/>
                </a:solidFill>
                <a:highlight>
                  <a:srgbClr val="FFFFFF"/>
                </a:highlight>
                <a:latin typeface="Questrial"/>
                <a:ea typeface="Questrial"/>
                <a:cs typeface="Questrial"/>
                <a:sym typeface="Questrial"/>
              </a:rPr>
              <a:t> lends itself to more </a:t>
            </a:r>
            <a:r>
              <a:rPr lang="en" sz="1500" b="1">
                <a:solidFill>
                  <a:schemeClr val="dk1"/>
                </a:solidFill>
                <a:highlight>
                  <a:srgbClr val="FFFF00"/>
                </a:highlight>
                <a:latin typeface="Questrial"/>
                <a:ea typeface="Questrial"/>
                <a:cs typeface="Questrial"/>
                <a:sym typeface="Questrial"/>
              </a:rPr>
              <a:t>spontaneous collaborations</a:t>
            </a:r>
            <a:r>
              <a:rPr lang="en" sz="1500" b="1">
                <a:solidFill>
                  <a:schemeClr val="dk1"/>
                </a:solidFill>
                <a:highlight>
                  <a:srgbClr val="FFFFFF"/>
                </a:highlight>
                <a:latin typeface="Questrial"/>
                <a:ea typeface="Questrial"/>
                <a:cs typeface="Questrial"/>
                <a:sym typeface="Questrial"/>
              </a:rPr>
              <a:t>. </a:t>
            </a:r>
            <a:endParaRPr sz="1500" b="1">
              <a:solidFill>
                <a:schemeClr val="dk1"/>
              </a:solidFill>
              <a:highlight>
                <a:srgbClr val="FFFFFF"/>
              </a:highlight>
              <a:latin typeface="Questrial"/>
              <a:ea typeface="Questrial"/>
              <a:cs typeface="Questrial"/>
              <a:sym typeface="Questrial"/>
            </a:endParaRPr>
          </a:p>
          <a:p>
            <a:pPr marL="457200" lvl="0" indent="0" algn="l" rtl="0">
              <a:lnSpc>
                <a:spcPct val="115000"/>
              </a:lnSpc>
              <a:spcBef>
                <a:spcPts val="0"/>
              </a:spcBef>
              <a:spcAft>
                <a:spcPts val="0"/>
              </a:spcAft>
              <a:buNone/>
            </a:pPr>
            <a:r>
              <a:rPr lang="en" sz="1500">
                <a:solidFill>
                  <a:schemeClr val="dk1"/>
                </a:solidFill>
                <a:highlight>
                  <a:srgbClr val="FFFFFF"/>
                </a:highlight>
                <a:latin typeface="Questrial"/>
                <a:ea typeface="Questrial"/>
                <a:cs typeface="Questrial"/>
                <a:sym typeface="Questrial"/>
              </a:rPr>
              <a:t> </a:t>
            </a:r>
            <a:endParaRPr sz="1500">
              <a:solidFill>
                <a:schemeClr val="dk1"/>
              </a:solidFill>
              <a:highlight>
                <a:srgbClr val="FFFFFF"/>
              </a:highlight>
              <a:latin typeface="Questrial"/>
              <a:ea typeface="Questrial"/>
              <a:cs typeface="Questrial"/>
              <a:sym typeface="Questrial"/>
            </a:endParaRPr>
          </a:p>
          <a:p>
            <a:pPr marL="457200" lvl="0" indent="-336550" algn="l" rtl="0">
              <a:lnSpc>
                <a:spcPct val="115000"/>
              </a:lnSpc>
              <a:spcBef>
                <a:spcPts val="0"/>
              </a:spcBef>
              <a:spcAft>
                <a:spcPts val="0"/>
              </a:spcAft>
              <a:buSzPts val="1700"/>
              <a:buFont typeface="Questrial"/>
              <a:buChar char="●"/>
            </a:pPr>
            <a:r>
              <a:rPr lang="en" sz="1500">
                <a:solidFill>
                  <a:schemeClr val="dk1"/>
                </a:solidFill>
                <a:highlight>
                  <a:srgbClr val="FFFFFF"/>
                </a:highlight>
                <a:latin typeface="Questrial"/>
                <a:ea typeface="Questrial"/>
                <a:cs typeface="Questrial"/>
                <a:sym typeface="Questrial"/>
              </a:rPr>
              <a:t>The similar increases in skill gain between the two programs, </a:t>
            </a:r>
            <a:r>
              <a:rPr lang="en" sz="1500" b="1">
                <a:solidFill>
                  <a:schemeClr val="dk1"/>
                </a:solidFill>
                <a:highlight>
                  <a:srgbClr val="FFFFFF"/>
                </a:highlight>
                <a:latin typeface="Questrial"/>
                <a:ea typeface="Questrial"/>
                <a:cs typeface="Questrial"/>
                <a:sym typeface="Questrial"/>
              </a:rPr>
              <a:t>helps to ease concerns that a remote internship does not allow for collaboration and integration.</a:t>
            </a:r>
            <a:endParaRPr sz="1500" b="1">
              <a:solidFill>
                <a:schemeClr val="dk1"/>
              </a:solidFill>
              <a:highlight>
                <a:srgbClr val="FFFFFF"/>
              </a:highlight>
              <a:latin typeface="Questrial"/>
              <a:ea typeface="Questrial"/>
              <a:cs typeface="Questrial"/>
              <a:sym typeface="Questrial"/>
            </a:endParaRPr>
          </a:p>
          <a:p>
            <a:pPr marL="457200" lvl="0" indent="0" algn="l" rtl="0">
              <a:spcBef>
                <a:spcPts val="0"/>
              </a:spcBef>
              <a:spcAft>
                <a:spcPts val="0"/>
              </a:spcAft>
              <a:buNone/>
            </a:pPr>
            <a:endParaRPr sz="1700">
              <a:latin typeface="Questrial"/>
              <a:ea typeface="Questrial"/>
              <a:cs typeface="Questrial"/>
              <a:sym typeface="Questrial"/>
            </a:endParaRPr>
          </a:p>
        </p:txBody>
      </p:sp>
      <p:graphicFrame>
        <p:nvGraphicFramePr>
          <p:cNvPr id="439" name="Google Shape;439;p34"/>
          <p:cNvGraphicFramePr/>
          <p:nvPr/>
        </p:nvGraphicFramePr>
        <p:xfrm>
          <a:off x="8191500" y="1390420"/>
          <a:ext cx="3000000" cy="3000000"/>
        </p:xfrm>
        <a:graphic>
          <a:graphicData uri="http://schemas.openxmlformats.org/drawingml/2006/table">
            <a:tbl>
              <a:tblPr>
                <a:noFill/>
                <a:tableStyleId>{D373A9B7-E5CC-4826-B7D7-A386FE2DA78A}</a:tableStyleId>
              </a:tblPr>
              <a:tblGrid>
                <a:gridCol w="952500">
                  <a:extLst>
                    <a:ext uri="{9D8B030D-6E8A-4147-A177-3AD203B41FA5}">
                      <a16:colId xmlns:a16="http://schemas.microsoft.com/office/drawing/2014/main" val="20000"/>
                    </a:ext>
                  </a:extLst>
                </a:gridCol>
              </a:tblGrid>
              <a:tr h="524225">
                <a:tc>
                  <a:txBody>
                    <a:bodyPr/>
                    <a:lstStyle/>
                    <a:p>
                      <a:pPr marL="0" lvl="0" indent="0" algn="ctr" rtl="0">
                        <a:lnSpc>
                          <a:spcPct val="80000"/>
                        </a:lnSpc>
                        <a:spcBef>
                          <a:spcPts val="0"/>
                        </a:spcBef>
                        <a:spcAft>
                          <a:spcPts val="0"/>
                        </a:spcAft>
                        <a:buNone/>
                      </a:pPr>
                      <a:r>
                        <a:rPr lang="en" sz="1100">
                          <a:latin typeface="Questrial"/>
                          <a:ea typeface="Questrial"/>
                          <a:cs typeface="Questrial"/>
                          <a:sym typeface="Questrial"/>
                        </a:rPr>
                        <a:t>Total Gain:</a:t>
                      </a:r>
                      <a:endParaRPr sz="1100">
                        <a:latin typeface="Questrial"/>
                        <a:ea typeface="Questrial"/>
                        <a:cs typeface="Questrial"/>
                        <a:sym typeface="Questrial"/>
                      </a:endParaRPr>
                    </a:p>
                    <a:p>
                      <a:pPr marL="0" lvl="0" indent="0" algn="ctr" rtl="0">
                        <a:lnSpc>
                          <a:spcPct val="80000"/>
                        </a:lnSpc>
                        <a:spcBef>
                          <a:spcPts val="0"/>
                        </a:spcBef>
                        <a:spcAft>
                          <a:spcPts val="0"/>
                        </a:spcAft>
                        <a:buNone/>
                      </a:pPr>
                      <a:r>
                        <a:rPr lang="en" sz="2000" b="1">
                          <a:highlight>
                            <a:srgbClr val="FFFF00"/>
                          </a:highlight>
                          <a:latin typeface="Questrial"/>
                          <a:ea typeface="Questrial"/>
                          <a:cs typeface="Questrial"/>
                          <a:sym typeface="Questrial"/>
                        </a:rPr>
                        <a:t>65%</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99850">
                <a:tc>
                  <a:txBody>
                    <a:bodyPr/>
                    <a:lstStyle/>
                    <a:p>
                      <a:pPr marL="0" lvl="0" indent="0" algn="ctr" rtl="0">
                        <a:lnSpc>
                          <a:spcPct val="80000"/>
                        </a:lnSpc>
                        <a:spcBef>
                          <a:spcPts val="0"/>
                        </a:spcBef>
                        <a:spcAft>
                          <a:spcPts val="0"/>
                        </a:spcAft>
                        <a:buClr>
                          <a:srgbClr val="000000"/>
                        </a:buClr>
                        <a:buSzPts val="1100"/>
                        <a:buFont typeface="Arial"/>
                        <a:buNone/>
                      </a:pPr>
                      <a:r>
                        <a:rPr lang="en" sz="1100">
                          <a:solidFill>
                            <a:srgbClr val="000000"/>
                          </a:solidFill>
                          <a:latin typeface="Questrial"/>
                          <a:ea typeface="Questrial"/>
                          <a:cs typeface="Questrial"/>
                          <a:sym typeface="Questrial"/>
                        </a:rPr>
                        <a:t>Total Gain:</a:t>
                      </a:r>
                      <a:endParaRPr sz="1100">
                        <a:solidFill>
                          <a:srgbClr val="000000"/>
                        </a:solidFill>
                        <a:latin typeface="Questrial"/>
                        <a:ea typeface="Questrial"/>
                        <a:cs typeface="Questrial"/>
                        <a:sym typeface="Questrial"/>
                      </a:endParaRPr>
                    </a:p>
                    <a:p>
                      <a:pPr marL="0" lvl="0" indent="0" algn="ctr" rtl="0">
                        <a:lnSpc>
                          <a:spcPct val="80000"/>
                        </a:lnSpc>
                        <a:spcBef>
                          <a:spcPts val="0"/>
                        </a:spcBef>
                        <a:spcAft>
                          <a:spcPts val="0"/>
                        </a:spcAft>
                        <a:buClr>
                          <a:srgbClr val="000000"/>
                        </a:buClr>
                        <a:buSzPts val="1100"/>
                        <a:buFont typeface="Arial"/>
                        <a:buNone/>
                      </a:pPr>
                      <a:r>
                        <a:rPr lang="en" sz="2000" b="1">
                          <a:highlight>
                            <a:srgbClr val="FFFF00"/>
                          </a:highlight>
                          <a:latin typeface="Questrial"/>
                          <a:ea typeface="Questrial"/>
                          <a:cs typeface="Questrial"/>
                          <a:sym typeface="Questrial"/>
                        </a:rPr>
                        <a:t>68</a:t>
                      </a:r>
                      <a:r>
                        <a:rPr lang="en" sz="2000" b="1">
                          <a:solidFill>
                            <a:srgbClr val="000000"/>
                          </a:solidFill>
                          <a:highlight>
                            <a:srgbClr val="FFFF00"/>
                          </a:highlight>
                          <a:latin typeface="Questrial"/>
                          <a:ea typeface="Questrial"/>
                          <a:cs typeface="Questrial"/>
                          <a:sym typeface="Questrial"/>
                        </a:rPr>
                        <a:t>%</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p:nvPr/>
        </p:nvSpPr>
        <p:spPr>
          <a:xfrm>
            <a:off x="1002125" y="1457375"/>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a:off x="3710738" y="1457375"/>
            <a:ext cx="31455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43%</a:t>
            </a:r>
            <a:endParaRPr sz="1800" b="1">
              <a:solidFill>
                <a:srgbClr val="FFFFFF"/>
              </a:solidFill>
              <a:latin typeface="Questrial"/>
              <a:ea typeface="Questrial"/>
              <a:cs typeface="Questrial"/>
              <a:sym typeface="Questrial"/>
            </a:endParaRPr>
          </a:p>
        </p:txBody>
      </p:sp>
      <p:sp>
        <p:nvSpPr>
          <p:cNvPr id="446" name="Google Shape;446;p35"/>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DIGITAL TECHNOLOGIES</a:t>
            </a:r>
            <a:endParaRPr sz="3300" b="1">
              <a:solidFill>
                <a:srgbClr val="17525A"/>
              </a:solidFill>
              <a:latin typeface="Questrial"/>
              <a:ea typeface="Questrial"/>
              <a:cs typeface="Questrial"/>
              <a:sym typeface="Questrial"/>
            </a:endParaRPr>
          </a:p>
        </p:txBody>
      </p:sp>
      <p:cxnSp>
        <p:nvCxnSpPr>
          <p:cNvPr id="447" name="Google Shape;447;p35"/>
          <p:cNvCxnSpPr/>
          <p:nvPr/>
        </p:nvCxnSpPr>
        <p:spPr>
          <a:xfrm>
            <a:off x="33925" y="838075"/>
            <a:ext cx="5457000" cy="3000"/>
          </a:xfrm>
          <a:prstGeom prst="straightConnector1">
            <a:avLst/>
          </a:prstGeom>
          <a:noFill/>
          <a:ln w="114300" cap="flat" cmpd="sng">
            <a:solidFill>
              <a:srgbClr val="3AAFA9"/>
            </a:solidFill>
            <a:prstDash val="solid"/>
            <a:round/>
            <a:headEnd type="none" w="med" len="med"/>
            <a:tailEnd type="none" w="med" len="med"/>
          </a:ln>
        </p:spPr>
      </p:cxnSp>
      <p:graphicFrame>
        <p:nvGraphicFramePr>
          <p:cNvPr id="448" name="Google Shape;448;p35"/>
          <p:cNvGraphicFramePr/>
          <p:nvPr/>
        </p:nvGraphicFramePr>
        <p:xfrm>
          <a:off x="1002150" y="1100900"/>
          <a:ext cx="3000000" cy="3000000"/>
        </p:xfrm>
        <a:graphic>
          <a:graphicData uri="http://schemas.openxmlformats.org/drawingml/2006/table">
            <a:tbl>
              <a:tblPr>
                <a:noFill/>
                <a:tableStyleId>{D373A9B7-E5CC-4826-B7D7-A386FE2DA78A}</a:tableStyleId>
              </a:tblPr>
              <a:tblGrid>
                <a:gridCol w="146305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289525">
                <a:tc>
                  <a:txBody>
                    <a:bodyPr/>
                    <a:lstStyle/>
                    <a:p>
                      <a:pPr marL="0" lvl="0" indent="0" algn="ctr" rtl="0">
                        <a:spcBef>
                          <a:spcPts val="0"/>
                        </a:spcBef>
                        <a:spcAft>
                          <a:spcPts val="0"/>
                        </a:spcAft>
                        <a:buNone/>
                      </a:pPr>
                      <a:r>
                        <a:rPr lang="en" sz="700" b="1">
                          <a:latin typeface="Questrial"/>
                          <a:ea typeface="Questrial"/>
                          <a:cs typeface="Questrial"/>
                          <a:sym typeface="Questrial"/>
                        </a:rPr>
                        <a:t>Significant Loss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Loss </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No Change</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Gain</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Significant Gain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449" name="Google Shape;449;p35"/>
          <p:cNvCxnSpPr/>
          <p:nvPr/>
        </p:nvCxnSpPr>
        <p:spPr>
          <a:xfrm rot="10800000" flipH="1">
            <a:off x="1540150" y="1128725"/>
            <a:ext cx="426900" cy="1200"/>
          </a:xfrm>
          <a:prstGeom prst="straightConnector1">
            <a:avLst/>
          </a:prstGeom>
          <a:noFill/>
          <a:ln w="38100" cap="flat" cmpd="sng">
            <a:solidFill>
              <a:srgbClr val="17525A"/>
            </a:solidFill>
            <a:prstDash val="solid"/>
            <a:round/>
            <a:headEnd type="none" w="med" len="med"/>
            <a:tailEnd type="none" w="med" len="med"/>
          </a:ln>
        </p:spPr>
      </p:cxnSp>
      <p:cxnSp>
        <p:nvCxnSpPr>
          <p:cNvPr id="450" name="Google Shape;450;p35"/>
          <p:cNvCxnSpPr/>
          <p:nvPr/>
        </p:nvCxnSpPr>
        <p:spPr>
          <a:xfrm rot="10800000" flipH="1">
            <a:off x="2969625" y="1128725"/>
            <a:ext cx="445200" cy="1200"/>
          </a:xfrm>
          <a:prstGeom prst="straightConnector1">
            <a:avLst/>
          </a:prstGeom>
          <a:noFill/>
          <a:ln w="38100" cap="flat" cmpd="sng">
            <a:solidFill>
              <a:srgbClr val="3AAFA9"/>
            </a:solidFill>
            <a:prstDash val="solid"/>
            <a:round/>
            <a:headEnd type="none" w="med" len="med"/>
            <a:tailEnd type="none" w="med" len="med"/>
          </a:ln>
        </p:spPr>
      </p:cxnSp>
      <p:cxnSp>
        <p:nvCxnSpPr>
          <p:cNvPr id="451" name="Google Shape;451;p35"/>
          <p:cNvCxnSpPr/>
          <p:nvPr/>
        </p:nvCxnSpPr>
        <p:spPr>
          <a:xfrm>
            <a:off x="4429350" y="1129925"/>
            <a:ext cx="456900" cy="3600"/>
          </a:xfrm>
          <a:prstGeom prst="straightConnector1">
            <a:avLst/>
          </a:prstGeom>
          <a:noFill/>
          <a:ln w="38100" cap="flat" cmpd="sng">
            <a:solidFill>
              <a:srgbClr val="78909C"/>
            </a:solidFill>
            <a:prstDash val="solid"/>
            <a:round/>
            <a:headEnd type="none" w="med" len="med"/>
            <a:tailEnd type="none" w="med" len="med"/>
          </a:ln>
        </p:spPr>
      </p:cxnSp>
      <p:cxnSp>
        <p:nvCxnSpPr>
          <p:cNvPr id="452" name="Google Shape;452;p35"/>
          <p:cNvCxnSpPr/>
          <p:nvPr/>
        </p:nvCxnSpPr>
        <p:spPr>
          <a:xfrm rot="10800000" flipH="1">
            <a:off x="5889075" y="1128725"/>
            <a:ext cx="454500" cy="1200"/>
          </a:xfrm>
          <a:prstGeom prst="straightConnector1">
            <a:avLst/>
          </a:prstGeom>
          <a:noFill/>
          <a:ln w="38100" cap="flat" cmpd="sng">
            <a:solidFill>
              <a:srgbClr val="F5A118"/>
            </a:solidFill>
            <a:prstDash val="solid"/>
            <a:round/>
            <a:headEnd type="none" w="med" len="med"/>
            <a:tailEnd type="none" w="med" len="med"/>
          </a:ln>
        </p:spPr>
      </p:cxnSp>
      <p:cxnSp>
        <p:nvCxnSpPr>
          <p:cNvPr id="453" name="Google Shape;453;p35"/>
          <p:cNvCxnSpPr/>
          <p:nvPr/>
        </p:nvCxnSpPr>
        <p:spPr>
          <a:xfrm rot="10800000" flipH="1">
            <a:off x="7348800" y="1128725"/>
            <a:ext cx="456900" cy="1200"/>
          </a:xfrm>
          <a:prstGeom prst="straightConnector1">
            <a:avLst/>
          </a:prstGeom>
          <a:noFill/>
          <a:ln w="38100" cap="flat" cmpd="sng">
            <a:solidFill>
              <a:srgbClr val="ACA0BB"/>
            </a:solidFill>
            <a:prstDash val="solid"/>
            <a:round/>
            <a:headEnd type="none" w="med" len="med"/>
            <a:tailEnd type="none" w="med" len="med"/>
          </a:ln>
        </p:spPr>
      </p:cxnSp>
      <p:graphicFrame>
        <p:nvGraphicFramePr>
          <p:cNvPr id="454" name="Google Shape;454;p35"/>
          <p:cNvGraphicFramePr/>
          <p:nvPr/>
        </p:nvGraphicFramePr>
        <p:xfrm>
          <a:off x="151925" y="1432775"/>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419100">
                <a:tc>
                  <a:txBody>
                    <a:bodyPr/>
                    <a:lstStyle/>
                    <a:p>
                      <a:pPr marL="0" lvl="0" indent="0" algn="r" rtl="0">
                        <a:spcBef>
                          <a:spcPts val="0"/>
                        </a:spcBef>
                        <a:spcAft>
                          <a:spcPts val="0"/>
                        </a:spcAft>
                        <a:buNone/>
                      </a:pPr>
                      <a:r>
                        <a:rPr lang="en" sz="1000" b="1">
                          <a:latin typeface="Questrial"/>
                          <a:ea typeface="Questrial"/>
                          <a:cs typeface="Questrial"/>
                          <a:sym typeface="Questrial"/>
                        </a:rPr>
                        <a:t>Remote</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r" rtl="0">
                        <a:spcBef>
                          <a:spcPts val="0"/>
                        </a:spcBef>
                        <a:spcAft>
                          <a:spcPts val="0"/>
                        </a:spcAft>
                        <a:buNone/>
                      </a:pPr>
                      <a:r>
                        <a:rPr lang="en" sz="1000" b="1">
                          <a:latin typeface="Questrial"/>
                          <a:ea typeface="Questrial"/>
                          <a:cs typeface="Questrial"/>
                          <a:sym typeface="Questrial"/>
                        </a:rPr>
                        <a:t>In-Person</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55" name="Google Shape;455;p35"/>
          <p:cNvSpPr/>
          <p:nvPr/>
        </p:nvSpPr>
        <p:spPr>
          <a:xfrm>
            <a:off x="1002125" y="1914550"/>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1002125" y="1457375"/>
            <a:ext cx="146400" cy="356400"/>
          </a:xfrm>
          <a:prstGeom prst="rect">
            <a:avLst/>
          </a:prstGeom>
          <a:solidFill>
            <a:srgbClr val="17525A"/>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 sz="1100" b="1">
                <a:solidFill>
                  <a:srgbClr val="FFFFFF"/>
                </a:solidFill>
                <a:latin typeface="Questrial"/>
                <a:ea typeface="Questrial"/>
                <a:cs typeface="Questrial"/>
                <a:sym typeface="Questrial"/>
              </a:rPr>
              <a:t>2</a:t>
            </a:r>
            <a:r>
              <a:rPr lang="en" sz="700" b="1">
                <a:solidFill>
                  <a:srgbClr val="FFFFFF"/>
                </a:solidFill>
                <a:latin typeface="Questrial"/>
                <a:ea typeface="Questrial"/>
                <a:cs typeface="Questrial"/>
                <a:sym typeface="Questrial"/>
              </a:rPr>
              <a:t>%</a:t>
            </a:r>
            <a:endParaRPr sz="700" b="1">
              <a:solidFill>
                <a:srgbClr val="FFFFFF"/>
              </a:solidFill>
              <a:latin typeface="Questrial"/>
              <a:ea typeface="Questrial"/>
              <a:cs typeface="Questrial"/>
              <a:sym typeface="Questrial"/>
            </a:endParaRPr>
          </a:p>
        </p:txBody>
      </p:sp>
      <p:sp>
        <p:nvSpPr>
          <p:cNvPr id="457" name="Google Shape;457;p35"/>
          <p:cNvSpPr/>
          <p:nvPr/>
        </p:nvSpPr>
        <p:spPr>
          <a:xfrm>
            <a:off x="1148525" y="1457375"/>
            <a:ext cx="11703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16%</a:t>
            </a:r>
            <a:endParaRPr sz="1800" b="1">
              <a:solidFill>
                <a:srgbClr val="FFFFFF"/>
              </a:solidFill>
              <a:latin typeface="Questrial"/>
              <a:ea typeface="Questrial"/>
              <a:cs typeface="Questrial"/>
              <a:sym typeface="Questrial"/>
            </a:endParaRPr>
          </a:p>
        </p:txBody>
      </p:sp>
      <p:sp>
        <p:nvSpPr>
          <p:cNvPr id="458" name="Google Shape;458;p35"/>
          <p:cNvSpPr/>
          <p:nvPr/>
        </p:nvSpPr>
        <p:spPr>
          <a:xfrm>
            <a:off x="2318825" y="1457375"/>
            <a:ext cx="13920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19%</a:t>
            </a:r>
            <a:endParaRPr sz="1800" b="1">
              <a:solidFill>
                <a:srgbClr val="FFFFFF"/>
              </a:solidFill>
              <a:latin typeface="Questrial"/>
              <a:ea typeface="Questrial"/>
              <a:cs typeface="Questrial"/>
              <a:sym typeface="Questrial"/>
            </a:endParaRPr>
          </a:p>
        </p:txBody>
      </p:sp>
      <p:sp>
        <p:nvSpPr>
          <p:cNvPr id="459" name="Google Shape;459;p35"/>
          <p:cNvSpPr/>
          <p:nvPr/>
        </p:nvSpPr>
        <p:spPr>
          <a:xfrm>
            <a:off x="6854200" y="1457375"/>
            <a:ext cx="14631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20%</a:t>
            </a:r>
            <a:endParaRPr sz="1800" b="1">
              <a:solidFill>
                <a:srgbClr val="FFFFFF"/>
              </a:solidFill>
              <a:latin typeface="Questrial"/>
              <a:ea typeface="Questrial"/>
              <a:cs typeface="Questrial"/>
              <a:sym typeface="Questrial"/>
            </a:endParaRPr>
          </a:p>
        </p:txBody>
      </p:sp>
      <p:sp>
        <p:nvSpPr>
          <p:cNvPr id="460" name="Google Shape;460;p35"/>
          <p:cNvSpPr/>
          <p:nvPr/>
        </p:nvSpPr>
        <p:spPr>
          <a:xfrm>
            <a:off x="1002125" y="1914550"/>
            <a:ext cx="8046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11%</a:t>
            </a:r>
            <a:endParaRPr sz="1800" b="1">
              <a:solidFill>
                <a:srgbClr val="FFFFFF"/>
              </a:solidFill>
              <a:latin typeface="Questrial"/>
              <a:ea typeface="Questrial"/>
              <a:cs typeface="Questrial"/>
              <a:sym typeface="Questrial"/>
            </a:endParaRPr>
          </a:p>
        </p:txBody>
      </p:sp>
      <p:sp>
        <p:nvSpPr>
          <p:cNvPr id="461" name="Google Shape;461;p35"/>
          <p:cNvSpPr/>
          <p:nvPr/>
        </p:nvSpPr>
        <p:spPr>
          <a:xfrm>
            <a:off x="1806725" y="1914550"/>
            <a:ext cx="15363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21%</a:t>
            </a:r>
            <a:endParaRPr sz="1800" b="1">
              <a:solidFill>
                <a:srgbClr val="FFFFFF"/>
              </a:solidFill>
              <a:latin typeface="Questrial"/>
              <a:ea typeface="Questrial"/>
              <a:cs typeface="Questrial"/>
              <a:sym typeface="Questrial"/>
            </a:endParaRPr>
          </a:p>
        </p:txBody>
      </p:sp>
      <p:sp>
        <p:nvSpPr>
          <p:cNvPr id="462" name="Google Shape;462;p35"/>
          <p:cNvSpPr/>
          <p:nvPr/>
        </p:nvSpPr>
        <p:spPr>
          <a:xfrm>
            <a:off x="3343025" y="1914550"/>
            <a:ext cx="29262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40%</a:t>
            </a:r>
            <a:endParaRPr sz="1800" b="1">
              <a:solidFill>
                <a:srgbClr val="FFFFFF"/>
              </a:solidFill>
              <a:latin typeface="Questrial"/>
              <a:ea typeface="Questrial"/>
              <a:cs typeface="Questrial"/>
              <a:sym typeface="Questrial"/>
            </a:endParaRPr>
          </a:p>
        </p:txBody>
      </p:sp>
      <p:sp>
        <p:nvSpPr>
          <p:cNvPr id="463" name="Google Shape;463;p35"/>
          <p:cNvSpPr/>
          <p:nvPr/>
        </p:nvSpPr>
        <p:spPr>
          <a:xfrm>
            <a:off x="6269225" y="1914550"/>
            <a:ext cx="20481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28%</a:t>
            </a:r>
            <a:endParaRPr sz="1800" b="1">
              <a:solidFill>
                <a:srgbClr val="FFFFFF"/>
              </a:solidFill>
              <a:latin typeface="Questrial"/>
              <a:ea typeface="Questrial"/>
              <a:cs typeface="Questrial"/>
              <a:sym typeface="Questrial"/>
            </a:endParaRPr>
          </a:p>
        </p:txBody>
      </p:sp>
      <p:sp>
        <p:nvSpPr>
          <p:cNvPr id="464" name="Google Shape;464;p35"/>
          <p:cNvSpPr txBox="1"/>
          <p:nvPr/>
        </p:nvSpPr>
        <p:spPr>
          <a:xfrm>
            <a:off x="330200" y="2489200"/>
            <a:ext cx="8620200" cy="2200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1700">
                <a:solidFill>
                  <a:schemeClr val="dk1"/>
                </a:solidFill>
                <a:highlight>
                  <a:srgbClr val="FFFFFF"/>
                </a:highlight>
                <a:latin typeface="Questrial"/>
                <a:ea typeface="Questrial"/>
                <a:cs typeface="Questrial"/>
                <a:sym typeface="Questrial"/>
              </a:rPr>
              <a:t>Remote interns saw their </a:t>
            </a:r>
            <a:r>
              <a:rPr lang="en" sz="1700">
                <a:solidFill>
                  <a:schemeClr val="dk1"/>
                </a:solidFill>
                <a:highlight>
                  <a:srgbClr val="FFFF00"/>
                </a:highlight>
                <a:latin typeface="Questrial"/>
                <a:ea typeface="Questrial"/>
                <a:cs typeface="Questrial"/>
                <a:sym typeface="Questrial"/>
              </a:rPr>
              <a:t>cyber skills improve less</a:t>
            </a:r>
            <a:r>
              <a:rPr lang="en" sz="1700">
                <a:solidFill>
                  <a:schemeClr val="dk1"/>
                </a:solidFill>
                <a:highlight>
                  <a:srgbClr val="FFFFFF"/>
                </a:highlight>
                <a:latin typeface="Questrial"/>
                <a:ea typeface="Questrial"/>
                <a:cs typeface="Questrial"/>
                <a:sym typeface="Questrial"/>
              </a:rPr>
              <a:t> when compared to in-person interns (63% vs 68%).</a:t>
            </a:r>
            <a:endParaRPr sz="1700">
              <a:solidFill>
                <a:schemeClr val="dk1"/>
              </a:solidFill>
              <a:highlight>
                <a:srgbClr val="FFFFFF"/>
              </a:highlight>
              <a:latin typeface="Questrial"/>
              <a:ea typeface="Questrial"/>
              <a:cs typeface="Questrial"/>
              <a:sym typeface="Questrial"/>
            </a:endParaRPr>
          </a:p>
          <a:p>
            <a:pPr marL="457200" lvl="0" indent="0" algn="l" rtl="0">
              <a:lnSpc>
                <a:spcPct val="115000"/>
              </a:lnSpc>
              <a:spcBef>
                <a:spcPts val="0"/>
              </a:spcBef>
              <a:spcAft>
                <a:spcPts val="0"/>
              </a:spcAft>
              <a:buNone/>
            </a:pPr>
            <a:endParaRPr sz="1700">
              <a:solidFill>
                <a:schemeClr val="dk1"/>
              </a:solidFill>
              <a:highlight>
                <a:srgbClr val="FFFFFF"/>
              </a:highlight>
              <a:latin typeface="Questrial"/>
              <a:ea typeface="Questrial"/>
              <a:cs typeface="Questrial"/>
              <a:sym typeface="Questrial"/>
            </a:endParaRPr>
          </a:p>
          <a:p>
            <a:pPr marL="457200" lvl="0" indent="-336550" algn="l" rtl="0">
              <a:lnSpc>
                <a:spcPct val="115000"/>
              </a:lnSpc>
              <a:spcBef>
                <a:spcPts val="0"/>
              </a:spcBef>
              <a:spcAft>
                <a:spcPts val="0"/>
              </a:spcAft>
              <a:buClr>
                <a:schemeClr val="dk1"/>
              </a:buClr>
              <a:buSzPts val="1700"/>
              <a:buFont typeface="Questrial"/>
              <a:buChar char="●"/>
            </a:pPr>
            <a:r>
              <a:rPr lang="en" sz="1700">
                <a:solidFill>
                  <a:schemeClr val="dk1"/>
                </a:solidFill>
                <a:highlight>
                  <a:srgbClr val="FFFFFF"/>
                </a:highlight>
                <a:latin typeface="Questrial"/>
                <a:ea typeface="Questrial"/>
                <a:cs typeface="Questrial"/>
                <a:sym typeface="Questrial"/>
              </a:rPr>
              <a:t>All remote interns need to get up to speed with their remote communication platforms, their online chat forums, and perhaps also learn new software to be able to complete their work.</a:t>
            </a:r>
            <a:endParaRPr sz="1700">
              <a:solidFill>
                <a:schemeClr val="dk1"/>
              </a:solidFill>
              <a:highlight>
                <a:srgbClr val="FFFFFF"/>
              </a:highlight>
              <a:latin typeface="Questrial"/>
              <a:ea typeface="Questrial"/>
              <a:cs typeface="Questrial"/>
              <a:sym typeface="Questrial"/>
            </a:endParaRPr>
          </a:p>
          <a:p>
            <a:pPr marL="457200" lvl="0" indent="0" algn="l" rtl="0">
              <a:lnSpc>
                <a:spcPct val="115000"/>
              </a:lnSpc>
              <a:spcBef>
                <a:spcPts val="0"/>
              </a:spcBef>
              <a:spcAft>
                <a:spcPts val="0"/>
              </a:spcAft>
              <a:buNone/>
            </a:pPr>
            <a:endParaRPr sz="1700">
              <a:solidFill>
                <a:schemeClr val="dk1"/>
              </a:solidFill>
              <a:highlight>
                <a:srgbClr val="FFFFFF"/>
              </a:highlight>
              <a:latin typeface="Questrial"/>
              <a:ea typeface="Questrial"/>
              <a:cs typeface="Questrial"/>
              <a:sym typeface="Questrial"/>
            </a:endParaRPr>
          </a:p>
        </p:txBody>
      </p:sp>
      <p:graphicFrame>
        <p:nvGraphicFramePr>
          <p:cNvPr id="465" name="Google Shape;465;p35"/>
          <p:cNvGraphicFramePr/>
          <p:nvPr/>
        </p:nvGraphicFramePr>
        <p:xfrm>
          <a:off x="8162100" y="1339845"/>
          <a:ext cx="3000000" cy="3000000"/>
        </p:xfrm>
        <a:graphic>
          <a:graphicData uri="http://schemas.openxmlformats.org/drawingml/2006/table">
            <a:tbl>
              <a:tblPr>
                <a:noFill/>
                <a:tableStyleId>{D373A9B7-E5CC-4826-B7D7-A386FE2DA78A}</a:tableStyleId>
              </a:tblPr>
              <a:tblGrid>
                <a:gridCol w="1024200">
                  <a:extLst>
                    <a:ext uri="{9D8B030D-6E8A-4147-A177-3AD203B41FA5}">
                      <a16:colId xmlns:a16="http://schemas.microsoft.com/office/drawing/2014/main" val="20000"/>
                    </a:ext>
                  </a:extLst>
                </a:gridCol>
              </a:tblGrid>
              <a:tr h="439825">
                <a:tc>
                  <a:txBody>
                    <a:bodyPr/>
                    <a:lstStyle/>
                    <a:p>
                      <a:pPr marL="0" lvl="0" indent="0" algn="ctr" rtl="0">
                        <a:lnSpc>
                          <a:spcPct val="80000"/>
                        </a:lnSpc>
                        <a:spcBef>
                          <a:spcPts val="0"/>
                        </a:spcBef>
                        <a:spcAft>
                          <a:spcPts val="0"/>
                        </a:spcAft>
                        <a:buNone/>
                      </a:pPr>
                      <a:r>
                        <a:rPr lang="en" sz="1100">
                          <a:latin typeface="Questrial"/>
                          <a:ea typeface="Questrial"/>
                          <a:cs typeface="Questrial"/>
                          <a:sym typeface="Questrial"/>
                        </a:rPr>
                        <a:t>Total Gain:</a:t>
                      </a:r>
                      <a:endParaRPr sz="1100">
                        <a:latin typeface="Questrial"/>
                        <a:ea typeface="Questrial"/>
                        <a:cs typeface="Questrial"/>
                        <a:sym typeface="Questrial"/>
                      </a:endParaRPr>
                    </a:p>
                    <a:p>
                      <a:pPr marL="0" lvl="0" indent="0" algn="ctr" rtl="0">
                        <a:lnSpc>
                          <a:spcPct val="80000"/>
                        </a:lnSpc>
                        <a:spcBef>
                          <a:spcPts val="0"/>
                        </a:spcBef>
                        <a:spcAft>
                          <a:spcPts val="0"/>
                        </a:spcAft>
                        <a:buNone/>
                      </a:pPr>
                      <a:r>
                        <a:rPr lang="en" sz="2000" b="1">
                          <a:highlight>
                            <a:srgbClr val="FFFF00"/>
                          </a:highlight>
                          <a:latin typeface="Questrial"/>
                          <a:ea typeface="Questrial"/>
                          <a:cs typeface="Questrial"/>
                          <a:sym typeface="Questrial"/>
                        </a:rPr>
                        <a:t>63%</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82950">
                <a:tc>
                  <a:txBody>
                    <a:bodyPr/>
                    <a:lstStyle/>
                    <a:p>
                      <a:pPr marL="0" lvl="0" indent="0" algn="ctr" rtl="0">
                        <a:lnSpc>
                          <a:spcPct val="80000"/>
                        </a:lnSpc>
                        <a:spcBef>
                          <a:spcPts val="0"/>
                        </a:spcBef>
                        <a:spcAft>
                          <a:spcPts val="0"/>
                        </a:spcAft>
                        <a:buClr>
                          <a:srgbClr val="000000"/>
                        </a:buClr>
                        <a:buSzPts val="1100"/>
                        <a:buFont typeface="Arial"/>
                        <a:buNone/>
                      </a:pPr>
                      <a:r>
                        <a:rPr lang="en" sz="1100">
                          <a:solidFill>
                            <a:srgbClr val="000000"/>
                          </a:solidFill>
                          <a:latin typeface="Questrial"/>
                          <a:ea typeface="Questrial"/>
                          <a:cs typeface="Questrial"/>
                          <a:sym typeface="Questrial"/>
                        </a:rPr>
                        <a:t>Total Gain:</a:t>
                      </a:r>
                      <a:endParaRPr sz="1100">
                        <a:solidFill>
                          <a:srgbClr val="000000"/>
                        </a:solidFill>
                        <a:latin typeface="Questrial"/>
                        <a:ea typeface="Questrial"/>
                        <a:cs typeface="Questrial"/>
                        <a:sym typeface="Questrial"/>
                      </a:endParaRPr>
                    </a:p>
                    <a:p>
                      <a:pPr marL="0" lvl="0" indent="0" algn="ctr" rtl="0">
                        <a:lnSpc>
                          <a:spcPct val="80000"/>
                        </a:lnSpc>
                        <a:spcBef>
                          <a:spcPts val="0"/>
                        </a:spcBef>
                        <a:spcAft>
                          <a:spcPts val="0"/>
                        </a:spcAft>
                        <a:buClr>
                          <a:srgbClr val="000000"/>
                        </a:buClr>
                        <a:buSzPts val="1100"/>
                        <a:buFont typeface="Arial"/>
                        <a:buNone/>
                      </a:pPr>
                      <a:r>
                        <a:rPr lang="en" sz="1500" b="1">
                          <a:highlight>
                            <a:srgbClr val="FFFF00"/>
                          </a:highlight>
                          <a:latin typeface="Questrial"/>
                          <a:ea typeface="Questrial"/>
                          <a:cs typeface="Questrial"/>
                          <a:sym typeface="Questrial"/>
                        </a:rPr>
                        <a:t>68</a:t>
                      </a:r>
                      <a:r>
                        <a:rPr lang="en" sz="1500" b="1">
                          <a:solidFill>
                            <a:srgbClr val="000000"/>
                          </a:solidFill>
                          <a:highlight>
                            <a:srgbClr val="FFFF00"/>
                          </a:highlight>
                          <a:latin typeface="Questrial"/>
                          <a:ea typeface="Questrial"/>
                          <a:cs typeface="Questrial"/>
                          <a:sym typeface="Questrial"/>
                        </a:rPr>
                        <a:t>%</a:t>
                      </a:r>
                      <a:endParaRPr sz="15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6"/>
          <p:cNvSpPr/>
          <p:nvPr/>
        </p:nvSpPr>
        <p:spPr>
          <a:xfrm>
            <a:off x="1002125" y="1457375"/>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3416213" y="1457375"/>
            <a:ext cx="29262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40%</a:t>
            </a:r>
            <a:endParaRPr sz="1800" b="1">
              <a:solidFill>
                <a:srgbClr val="FFFFFF"/>
              </a:solidFill>
              <a:latin typeface="Questrial"/>
              <a:ea typeface="Questrial"/>
              <a:cs typeface="Questrial"/>
              <a:sym typeface="Questrial"/>
            </a:endParaRPr>
          </a:p>
        </p:txBody>
      </p:sp>
      <p:sp>
        <p:nvSpPr>
          <p:cNvPr id="472" name="Google Shape;472;p36"/>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LEADERSHIP</a:t>
            </a:r>
            <a:endParaRPr sz="3300" b="1">
              <a:solidFill>
                <a:srgbClr val="17525A"/>
              </a:solidFill>
              <a:latin typeface="Questrial"/>
              <a:ea typeface="Questrial"/>
              <a:cs typeface="Questrial"/>
              <a:sym typeface="Questrial"/>
            </a:endParaRPr>
          </a:p>
        </p:txBody>
      </p:sp>
      <p:cxnSp>
        <p:nvCxnSpPr>
          <p:cNvPr id="473" name="Google Shape;473;p36"/>
          <p:cNvCxnSpPr/>
          <p:nvPr/>
        </p:nvCxnSpPr>
        <p:spPr>
          <a:xfrm>
            <a:off x="33925" y="838075"/>
            <a:ext cx="5457000" cy="3000"/>
          </a:xfrm>
          <a:prstGeom prst="straightConnector1">
            <a:avLst/>
          </a:prstGeom>
          <a:noFill/>
          <a:ln w="114300" cap="flat" cmpd="sng">
            <a:solidFill>
              <a:srgbClr val="3AAFA9"/>
            </a:solidFill>
            <a:prstDash val="solid"/>
            <a:round/>
            <a:headEnd type="none" w="med" len="med"/>
            <a:tailEnd type="none" w="med" len="med"/>
          </a:ln>
        </p:spPr>
      </p:cxnSp>
      <p:graphicFrame>
        <p:nvGraphicFramePr>
          <p:cNvPr id="474" name="Google Shape;474;p36"/>
          <p:cNvGraphicFramePr/>
          <p:nvPr/>
        </p:nvGraphicFramePr>
        <p:xfrm>
          <a:off x="1002150" y="1100900"/>
          <a:ext cx="3000000" cy="3000000"/>
        </p:xfrm>
        <a:graphic>
          <a:graphicData uri="http://schemas.openxmlformats.org/drawingml/2006/table">
            <a:tbl>
              <a:tblPr>
                <a:noFill/>
                <a:tableStyleId>{D373A9B7-E5CC-4826-B7D7-A386FE2DA78A}</a:tableStyleId>
              </a:tblPr>
              <a:tblGrid>
                <a:gridCol w="146305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289525">
                <a:tc>
                  <a:txBody>
                    <a:bodyPr/>
                    <a:lstStyle/>
                    <a:p>
                      <a:pPr marL="0" lvl="0" indent="0" algn="ctr" rtl="0">
                        <a:spcBef>
                          <a:spcPts val="0"/>
                        </a:spcBef>
                        <a:spcAft>
                          <a:spcPts val="0"/>
                        </a:spcAft>
                        <a:buNone/>
                      </a:pPr>
                      <a:r>
                        <a:rPr lang="en" sz="700" b="1">
                          <a:latin typeface="Questrial"/>
                          <a:ea typeface="Questrial"/>
                          <a:cs typeface="Questrial"/>
                          <a:sym typeface="Questrial"/>
                        </a:rPr>
                        <a:t>Significant Loss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Loss </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No Change</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Gain</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Significant Gain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475" name="Google Shape;475;p36"/>
          <p:cNvCxnSpPr/>
          <p:nvPr/>
        </p:nvCxnSpPr>
        <p:spPr>
          <a:xfrm rot="10800000" flipH="1">
            <a:off x="1540150" y="1128725"/>
            <a:ext cx="426900" cy="1200"/>
          </a:xfrm>
          <a:prstGeom prst="straightConnector1">
            <a:avLst/>
          </a:prstGeom>
          <a:noFill/>
          <a:ln w="38100" cap="flat" cmpd="sng">
            <a:solidFill>
              <a:srgbClr val="17525A"/>
            </a:solidFill>
            <a:prstDash val="solid"/>
            <a:round/>
            <a:headEnd type="none" w="med" len="med"/>
            <a:tailEnd type="none" w="med" len="med"/>
          </a:ln>
        </p:spPr>
      </p:cxnSp>
      <p:cxnSp>
        <p:nvCxnSpPr>
          <p:cNvPr id="476" name="Google Shape;476;p36"/>
          <p:cNvCxnSpPr/>
          <p:nvPr/>
        </p:nvCxnSpPr>
        <p:spPr>
          <a:xfrm rot="10800000" flipH="1">
            <a:off x="2969625" y="1128725"/>
            <a:ext cx="445200" cy="1200"/>
          </a:xfrm>
          <a:prstGeom prst="straightConnector1">
            <a:avLst/>
          </a:prstGeom>
          <a:noFill/>
          <a:ln w="38100" cap="flat" cmpd="sng">
            <a:solidFill>
              <a:srgbClr val="3AAFA9"/>
            </a:solidFill>
            <a:prstDash val="solid"/>
            <a:round/>
            <a:headEnd type="none" w="med" len="med"/>
            <a:tailEnd type="none" w="med" len="med"/>
          </a:ln>
        </p:spPr>
      </p:cxnSp>
      <p:cxnSp>
        <p:nvCxnSpPr>
          <p:cNvPr id="477" name="Google Shape;477;p36"/>
          <p:cNvCxnSpPr/>
          <p:nvPr/>
        </p:nvCxnSpPr>
        <p:spPr>
          <a:xfrm>
            <a:off x="4429350" y="1129925"/>
            <a:ext cx="456900" cy="3600"/>
          </a:xfrm>
          <a:prstGeom prst="straightConnector1">
            <a:avLst/>
          </a:prstGeom>
          <a:noFill/>
          <a:ln w="38100" cap="flat" cmpd="sng">
            <a:solidFill>
              <a:srgbClr val="78909C"/>
            </a:solidFill>
            <a:prstDash val="solid"/>
            <a:round/>
            <a:headEnd type="none" w="med" len="med"/>
            <a:tailEnd type="none" w="med" len="med"/>
          </a:ln>
        </p:spPr>
      </p:cxnSp>
      <p:cxnSp>
        <p:nvCxnSpPr>
          <p:cNvPr id="478" name="Google Shape;478;p36"/>
          <p:cNvCxnSpPr/>
          <p:nvPr/>
        </p:nvCxnSpPr>
        <p:spPr>
          <a:xfrm rot="10800000" flipH="1">
            <a:off x="5889075" y="1128725"/>
            <a:ext cx="454500" cy="1200"/>
          </a:xfrm>
          <a:prstGeom prst="straightConnector1">
            <a:avLst/>
          </a:prstGeom>
          <a:noFill/>
          <a:ln w="38100" cap="flat" cmpd="sng">
            <a:solidFill>
              <a:srgbClr val="F5A118"/>
            </a:solidFill>
            <a:prstDash val="solid"/>
            <a:round/>
            <a:headEnd type="none" w="med" len="med"/>
            <a:tailEnd type="none" w="med" len="med"/>
          </a:ln>
        </p:spPr>
      </p:cxnSp>
      <p:cxnSp>
        <p:nvCxnSpPr>
          <p:cNvPr id="479" name="Google Shape;479;p36"/>
          <p:cNvCxnSpPr/>
          <p:nvPr/>
        </p:nvCxnSpPr>
        <p:spPr>
          <a:xfrm rot="10800000" flipH="1">
            <a:off x="7348800" y="1128725"/>
            <a:ext cx="456900" cy="1200"/>
          </a:xfrm>
          <a:prstGeom prst="straightConnector1">
            <a:avLst/>
          </a:prstGeom>
          <a:noFill/>
          <a:ln w="38100" cap="flat" cmpd="sng">
            <a:solidFill>
              <a:srgbClr val="ACA0BB"/>
            </a:solidFill>
            <a:prstDash val="solid"/>
            <a:round/>
            <a:headEnd type="none" w="med" len="med"/>
            <a:tailEnd type="none" w="med" len="med"/>
          </a:ln>
        </p:spPr>
      </p:cxnSp>
      <p:graphicFrame>
        <p:nvGraphicFramePr>
          <p:cNvPr id="480" name="Google Shape;480;p36"/>
          <p:cNvGraphicFramePr/>
          <p:nvPr/>
        </p:nvGraphicFramePr>
        <p:xfrm>
          <a:off x="151925" y="1432775"/>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419100">
                <a:tc>
                  <a:txBody>
                    <a:bodyPr/>
                    <a:lstStyle/>
                    <a:p>
                      <a:pPr marL="0" lvl="0" indent="0" algn="r" rtl="0">
                        <a:spcBef>
                          <a:spcPts val="0"/>
                        </a:spcBef>
                        <a:spcAft>
                          <a:spcPts val="0"/>
                        </a:spcAft>
                        <a:buNone/>
                      </a:pPr>
                      <a:r>
                        <a:rPr lang="en" sz="1000" b="1">
                          <a:latin typeface="Questrial"/>
                          <a:ea typeface="Questrial"/>
                          <a:cs typeface="Questrial"/>
                          <a:sym typeface="Questrial"/>
                        </a:rPr>
                        <a:t>Remote</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r" rtl="0">
                        <a:spcBef>
                          <a:spcPts val="0"/>
                        </a:spcBef>
                        <a:spcAft>
                          <a:spcPts val="0"/>
                        </a:spcAft>
                        <a:buNone/>
                      </a:pPr>
                      <a:r>
                        <a:rPr lang="en" sz="1000" b="1">
                          <a:latin typeface="Questrial"/>
                          <a:ea typeface="Questrial"/>
                          <a:cs typeface="Questrial"/>
                          <a:sym typeface="Questrial"/>
                        </a:rPr>
                        <a:t>In-Person</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81" name="Google Shape;481;p36"/>
          <p:cNvSpPr/>
          <p:nvPr/>
        </p:nvSpPr>
        <p:spPr>
          <a:xfrm>
            <a:off x="1002125" y="1914550"/>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002125" y="1457375"/>
            <a:ext cx="146400" cy="356400"/>
          </a:xfrm>
          <a:prstGeom prst="rect">
            <a:avLst/>
          </a:prstGeom>
          <a:solidFill>
            <a:srgbClr val="17525A"/>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 sz="1100" b="1">
                <a:solidFill>
                  <a:srgbClr val="FFFFFF"/>
                </a:solidFill>
                <a:latin typeface="Questrial"/>
                <a:ea typeface="Questrial"/>
                <a:cs typeface="Questrial"/>
                <a:sym typeface="Questrial"/>
              </a:rPr>
              <a:t>2</a:t>
            </a:r>
            <a:r>
              <a:rPr lang="en" sz="700" b="1">
                <a:solidFill>
                  <a:srgbClr val="FFFFFF"/>
                </a:solidFill>
                <a:latin typeface="Questrial"/>
                <a:ea typeface="Questrial"/>
                <a:cs typeface="Questrial"/>
                <a:sym typeface="Questrial"/>
              </a:rPr>
              <a:t>%</a:t>
            </a:r>
            <a:endParaRPr sz="700" b="1">
              <a:solidFill>
                <a:srgbClr val="FFFFFF"/>
              </a:solidFill>
              <a:latin typeface="Questrial"/>
              <a:ea typeface="Questrial"/>
              <a:cs typeface="Questrial"/>
              <a:sym typeface="Questrial"/>
            </a:endParaRPr>
          </a:p>
        </p:txBody>
      </p:sp>
      <p:sp>
        <p:nvSpPr>
          <p:cNvPr id="483" name="Google Shape;483;p36"/>
          <p:cNvSpPr/>
          <p:nvPr/>
        </p:nvSpPr>
        <p:spPr>
          <a:xfrm>
            <a:off x="1148525" y="1457375"/>
            <a:ext cx="11703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16%</a:t>
            </a:r>
            <a:endParaRPr sz="1800" b="1">
              <a:solidFill>
                <a:srgbClr val="FFFFFF"/>
              </a:solidFill>
              <a:latin typeface="Questrial"/>
              <a:ea typeface="Questrial"/>
              <a:cs typeface="Questrial"/>
              <a:sym typeface="Questrial"/>
            </a:endParaRPr>
          </a:p>
        </p:txBody>
      </p:sp>
      <p:sp>
        <p:nvSpPr>
          <p:cNvPr id="484" name="Google Shape;484;p36"/>
          <p:cNvSpPr/>
          <p:nvPr/>
        </p:nvSpPr>
        <p:spPr>
          <a:xfrm>
            <a:off x="2318825" y="1457375"/>
            <a:ext cx="10974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15%</a:t>
            </a:r>
            <a:endParaRPr sz="1800" b="1">
              <a:solidFill>
                <a:srgbClr val="FFFFFF"/>
              </a:solidFill>
              <a:latin typeface="Questrial"/>
              <a:ea typeface="Questrial"/>
              <a:cs typeface="Questrial"/>
              <a:sym typeface="Questrial"/>
            </a:endParaRPr>
          </a:p>
        </p:txBody>
      </p:sp>
      <p:sp>
        <p:nvSpPr>
          <p:cNvPr id="485" name="Google Shape;485;p36"/>
          <p:cNvSpPr/>
          <p:nvPr/>
        </p:nvSpPr>
        <p:spPr>
          <a:xfrm>
            <a:off x="6343575" y="1457375"/>
            <a:ext cx="19737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26%</a:t>
            </a:r>
            <a:endParaRPr sz="1800" b="1">
              <a:solidFill>
                <a:srgbClr val="FFFFFF"/>
              </a:solidFill>
              <a:latin typeface="Questrial"/>
              <a:ea typeface="Questrial"/>
              <a:cs typeface="Questrial"/>
              <a:sym typeface="Questrial"/>
            </a:endParaRPr>
          </a:p>
        </p:txBody>
      </p:sp>
      <p:sp>
        <p:nvSpPr>
          <p:cNvPr id="486" name="Google Shape;486;p36"/>
          <p:cNvSpPr/>
          <p:nvPr/>
        </p:nvSpPr>
        <p:spPr>
          <a:xfrm>
            <a:off x="1002125" y="1914550"/>
            <a:ext cx="15363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21%</a:t>
            </a:r>
            <a:endParaRPr sz="1800" b="1">
              <a:solidFill>
                <a:srgbClr val="FFFFFF"/>
              </a:solidFill>
              <a:latin typeface="Questrial"/>
              <a:ea typeface="Questrial"/>
              <a:cs typeface="Questrial"/>
              <a:sym typeface="Questrial"/>
            </a:endParaRPr>
          </a:p>
        </p:txBody>
      </p:sp>
      <p:sp>
        <p:nvSpPr>
          <p:cNvPr id="487" name="Google Shape;487;p36"/>
          <p:cNvSpPr/>
          <p:nvPr/>
        </p:nvSpPr>
        <p:spPr>
          <a:xfrm>
            <a:off x="2538425" y="1914550"/>
            <a:ext cx="8778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12%</a:t>
            </a:r>
            <a:endParaRPr sz="1800" b="1">
              <a:solidFill>
                <a:srgbClr val="FFFFFF"/>
              </a:solidFill>
              <a:latin typeface="Questrial"/>
              <a:ea typeface="Questrial"/>
              <a:cs typeface="Questrial"/>
              <a:sym typeface="Questrial"/>
            </a:endParaRPr>
          </a:p>
        </p:txBody>
      </p:sp>
      <p:sp>
        <p:nvSpPr>
          <p:cNvPr id="488" name="Google Shape;488;p36"/>
          <p:cNvSpPr/>
          <p:nvPr/>
        </p:nvSpPr>
        <p:spPr>
          <a:xfrm>
            <a:off x="3416225" y="1914550"/>
            <a:ext cx="32187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44%</a:t>
            </a:r>
            <a:endParaRPr sz="1800" b="1">
              <a:solidFill>
                <a:srgbClr val="FFFFFF"/>
              </a:solidFill>
              <a:latin typeface="Questrial"/>
              <a:ea typeface="Questrial"/>
              <a:cs typeface="Questrial"/>
              <a:sym typeface="Questrial"/>
            </a:endParaRPr>
          </a:p>
        </p:txBody>
      </p:sp>
      <p:sp>
        <p:nvSpPr>
          <p:cNvPr id="489" name="Google Shape;489;p36"/>
          <p:cNvSpPr/>
          <p:nvPr/>
        </p:nvSpPr>
        <p:spPr>
          <a:xfrm>
            <a:off x="6634925" y="1914550"/>
            <a:ext cx="16824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23%</a:t>
            </a:r>
            <a:endParaRPr sz="1800" b="1">
              <a:solidFill>
                <a:srgbClr val="FFFFFF"/>
              </a:solidFill>
              <a:latin typeface="Questrial"/>
              <a:ea typeface="Questrial"/>
              <a:cs typeface="Questrial"/>
              <a:sym typeface="Questrial"/>
            </a:endParaRPr>
          </a:p>
        </p:txBody>
      </p:sp>
      <p:sp>
        <p:nvSpPr>
          <p:cNvPr id="490" name="Google Shape;490;p36"/>
          <p:cNvSpPr txBox="1"/>
          <p:nvPr/>
        </p:nvSpPr>
        <p:spPr>
          <a:xfrm>
            <a:off x="301625" y="2571750"/>
            <a:ext cx="8677200" cy="20424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Char char="●"/>
            </a:pPr>
            <a:r>
              <a:rPr lang="en" sz="1600">
                <a:solidFill>
                  <a:schemeClr val="dk1"/>
                </a:solidFill>
                <a:highlight>
                  <a:srgbClr val="FFFFFF"/>
                </a:highlight>
                <a:latin typeface="Questrial"/>
                <a:ea typeface="Questrial"/>
                <a:cs typeface="Questrial"/>
                <a:sym typeface="Questrial"/>
              </a:rPr>
              <a:t>We might assume that an intern working alone at their computer in their home or dorm room would have less of an opportunity to learn leadership skills than an intern who is physically on-site with their colleagues</a:t>
            </a:r>
            <a:endParaRPr sz="1600">
              <a:solidFill>
                <a:schemeClr val="dk1"/>
              </a:solidFill>
              <a:highlight>
                <a:srgbClr val="FFFFFF"/>
              </a:highlight>
              <a:latin typeface="Questrial"/>
              <a:ea typeface="Questrial"/>
              <a:cs typeface="Questrial"/>
              <a:sym typeface="Questrial"/>
            </a:endParaRPr>
          </a:p>
          <a:p>
            <a:pPr marL="457200" lvl="0" indent="0" algn="l" rtl="0">
              <a:lnSpc>
                <a:spcPct val="115000"/>
              </a:lnSpc>
              <a:spcBef>
                <a:spcPts val="0"/>
              </a:spcBef>
              <a:spcAft>
                <a:spcPts val="0"/>
              </a:spcAft>
              <a:buNone/>
            </a:pPr>
            <a:endParaRPr sz="1600">
              <a:solidFill>
                <a:schemeClr val="dk1"/>
              </a:solidFill>
              <a:highlight>
                <a:srgbClr val="FFFFFF"/>
              </a:highlight>
              <a:latin typeface="Questrial"/>
              <a:ea typeface="Questrial"/>
              <a:cs typeface="Questrial"/>
              <a:sym typeface="Questrial"/>
            </a:endParaRPr>
          </a:p>
          <a:p>
            <a:pPr marL="457200" lvl="0" indent="-330200" algn="l" rtl="0">
              <a:lnSpc>
                <a:spcPct val="115000"/>
              </a:lnSpc>
              <a:spcBef>
                <a:spcPts val="0"/>
              </a:spcBef>
              <a:spcAft>
                <a:spcPts val="0"/>
              </a:spcAft>
              <a:buClr>
                <a:schemeClr val="dk1"/>
              </a:buClr>
              <a:buSzPts val="1600"/>
              <a:buFont typeface="Questrial"/>
              <a:buChar char="●"/>
            </a:pPr>
            <a:r>
              <a:rPr lang="en" sz="1600" b="1">
                <a:solidFill>
                  <a:schemeClr val="dk1"/>
                </a:solidFill>
                <a:highlight>
                  <a:srgbClr val="FFFFFF"/>
                </a:highlight>
                <a:latin typeface="Questrial"/>
                <a:ea typeface="Questrial"/>
                <a:cs typeface="Questrial"/>
                <a:sym typeface="Questrial"/>
              </a:rPr>
              <a:t>Remote interns noted a similar gain as in-person interns</a:t>
            </a:r>
            <a:r>
              <a:rPr lang="en" sz="1600">
                <a:solidFill>
                  <a:schemeClr val="dk1"/>
                </a:solidFill>
                <a:highlight>
                  <a:srgbClr val="FFFFFF"/>
                </a:highlight>
                <a:latin typeface="Questrial"/>
                <a:ea typeface="Questrial"/>
                <a:cs typeface="Questrial"/>
                <a:sym typeface="Questrial"/>
              </a:rPr>
              <a:t>. This is perhaps because some remote interns </a:t>
            </a:r>
            <a:r>
              <a:rPr lang="en" sz="1600">
                <a:solidFill>
                  <a:schemeClr val="dk1"/>
                </a:solidFill>
                <a:highlight>
                  <a:srgbClr val="FFFF00"/>
                </a:highlight>
                <a:latin typeface="Questrial"/>
                <a:ea typeface="Questrial"/>
                <a:cs typeface="Questrial"/>
                <a:sym typeface="Questrial"/>
              </a:rPr>
              <a:t>worked in groups </a:t>
            </a:r>
            <a:r>
              <a:rPr lang="en" sz="1600">
                <a:solidFill>
                  <a:schemeClr val="dk1"/>
                </a:solidFill>
                <a:highlight>
                  <a:srgbClr val="FFFFFF"/>
                </a:highlight>
                <a:latin typeface="Questrial"/>
                <a:ea typeface="Questrial"/>
                <a:cs typeface="Questrial"/>
                <a:sym typeface="Questrial"/>
              </a:rPr>
              <a:t>and cohorts. </a:t>
            </a:r>
            <a:r>
              <a:rPr lang="en" sz="1600">
                <a:solidFill>
                  <a:schemeClr val="dk1"/>
                </a:solidFill>
                <a:highlight>
                  <a:srgbClr val="FFFF00"/>
                </a:highlight>
                <a:latin typeface="Questrial"/>
                <a:ea typeface="Questrial"/>
                <a:cs typeface="Questrial"/>
                <a:sym typeface="Questrial"/>
              </a:rPr>
              <a:t>Motivating  peer student teams</a:t>
            </a:r>
            <a:r>
              <a:rPr lang="en" sz="1600">
                <a:solidFill>
                  <a:schemeClr val="dk1"/>
                </a:solidFill>
                <a:highlight>
                  <a:srgbClr val="FFFFFF"/>
                </a:highlight>
                <a:latin typeface="Questrial"/>
                <a:ea typeface="Questrial"/>
                <a:cs typeface="Questrial"/>
                <a:sym typeface="Questrial"/>
              </a:rPr>
              <a:t> to work well together and produce high-quality work requires leadership</a:t>
            </a:r>
            <a:endParaRPr sz="1600">
              <a:solidFill>
                <a:schemeClr val="dk1"/>
              </a:solidFill>
              <a:highlight>
                <a:srgbClr val="FFFFFF"/>
              </a:highlight>
              <a:latin typeface="Questrial"/>
              <a:ea typeface="Questrial"/>
              <a:cs typeface="Questrial"/>
              <a:sym typeface="Questrial"/>
            </a:endParaRPr>
          </a:p>
        </p:txBody>
      </p:sp>
      <p:graphicFrame>
        <p:nvGraphicFramePr>
          <p:cNvPr id="491" name="Google Shape;491;p36"/>
          <p:cNvGraphicFramePr/>
          <p:nvPr/>
        </p:nvGraphicFramePr>
        <p:xfrm>
          <a:off x="8186475" y="1339845"/>
          <a:ext cx="3000000" cy="3000000"/>
        </p:xfrm>
        <a:graphic>
          <a:graphicData uri="http://schemas.openxmlformats.org/drawingml/2006/table">
            <a:tbl>
              <a:tblPr>
                <a:noFill/>
                <a:tableStyleId>{D373A9B7-E5CC-4826-B7D7-A386FE2DA78A}</a:tableStyleId>
              </a:tblPr>
              <a:tblGrid>
                <a:gridCol w="1024200">
                  <a:extLst>
                    <a:ext uri="{9D8B030D-6E8A-4147-A177-3AD203B41FA5}">
                      <a16:colId xmlns:a16="http://schemas.microsoft.com/office/drawing/2014/main" val="20000"/>
                    </a:ext>
                  </a:extLst>
                </a:gridCol>
              </a:tblGrid>
              <a:tr h="439825">
                <a:tc>
                  <a:txBody>
                    <a:bodyPr/>
                    <a:lstStyle/>
                    <a:p>
                      <a:pPr marL="0" lvl="0" indent="0" algn="ctr" rtl="0">
                        <a:lnSpc>
                          <a:spcPct val="80000"/>
                        </a:lnSpc>
                        <a:spcBef>
                          <a:spcPts val="0"/>
                        </a:spcBef>
                        <a:spcAft>
                          <a:spcPts val="0"/>
                        </a:spcAft>
                        <a:buNone/>
                      </a:pPr>
                      <a:r>
                        <a:rPr lang="en" sz="1100">
                          <a:latin typeface="Questrial"/>
                          <a:ea typeface="Questrial"/>
                          <a:cs typeface="Questrial"/>
                          <a:sym typeface="Questrial"/>
                        </a:rPr>
                        <a:t>Total Gain:</a:t>
                      </a:r>
                      <a:endParaRPr sz="1100">
                        <a:latin typeface="Questrial"/>
                        <a:ea typeface="Questrial"/>
                        <a:cs typeface="Questrial"/>
                        <a:sym typeface="Questrial"/>
                      </a:endParaRPr>
                    </a:p>
                    <a:p>
                      <a:pPr marL="0" lvl="0" indent="0" algn="ctr" rtl="0">
                        <a:lnSpc>
                          <a:spcPct val="80000"/>
                        </a:lnSpc>
                        <a:spcBef>
                          <a:spcPts val="0"/>
                        </a:spcBef>
                        <a:spcAft>
                          <a:spcPts val="0"/>
                        </a:spcAft>
                        <a:buNone/>
                      </a:pPr>
                      <a:r>
                        <a:rPr lang="en" sz="2000" b="1">
                          <a:highlight>
                            <a:srgbClr val="FFFF00"/>
                          </a:highlight>
                          <a:latin typeface="Questrial"/>
                          <a:ea typeface="Questrial"/>
                          <a:cs typeface="Questrial"/>
                          <a:sym typeface="Questrial"/>
                        </a:rPr>
                        <a:t>66%</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82950">
                <a:tc>
                  <a:txBody>
                    <a:bodyPr/>
                    <a:lstStyle/>
                    <a:p>
                      <a:pPr marL="0" lvl="0" indent="0" algn="ctr" rtl="0">
                        <a:lnSpc>
                          <a:spcPct val="80000"/>
                        </a:lnSpc>
                        <a:spcBef>
                          <a:spcPts val="0"/>
                        </a:spcBef>
                        <a:spcAft>
                          <a:spcPts val="0"/>
                        </a:spcAft>
                        <a:buClr>
                          <a:srgbClr val="000000"/>
                        </a:buClr>
                        <a:buSzPts val="1100"/>
                        <a:buFont typeface="Arial"/>
                        <a:buNone/>
                      </a:pPr>
                      <a:r>
                        <a:rPr lang="en" sz="1100">
                          <a:solidFill>
                            <a:srgbClr val="000000"/>
                          </a:solidFill>
                          <a:latin typeface="Questrial"/>
                          <a:ea typeface="Questrial"/>
                          <a:cs typeface="Questrial"/>
                          <a:sym typeface="Questrial"/>
                        </a:rPr>
                        <a:t>Total Gain:</a:t>
                      </a:r>
                      <a:endParaRPr sz="1100">
                        <a:solidFill>
                          <a:srgbClr val="000000"/>
                        </a:solidFill>
                        <a:latin typeface="Questrial"/>
                        <a:ea typeface="Questrial"/>
                        <a:cs typeface="Questrial"/>
                        <a:sym typeface="Questrial"/>
                      </a:endParaRPr>
                    </a:p>
                    <a:p>
                      <a:pPr marL="0" lvl="0" indent="0" algn="ctr" rtl="0">
                        <a:lnSpc>
                          <a:spcPct val="80000"/>
                        </a:lnSpc>
                        <a:spcBef>
                          <a:spcPts val="0"/>
                        </a:spcBef>
                        <a:spcAft>
                          <a:spcPts val="0"/>
                        </a:spcAft>
                        <a:buClr>
                          <a:srgbClr val="000000"/>
                        </a:buClr>
                        <a:buSzPts val="1100"/>
                        <a:buFont typeface="Arial"/>
                        <a:buNone/>
                      </a:pPr>
                      <a:r>
                        <a:rPr lang="en" sz="2000" b="1">
                          <a:highlight>
                            <a:srgbClr val="FFFF00"/>
                          </a:highlight>
                          <a:latin typeface="Questrial"/>
                          <a:ea typeface="Questrial"/>
                          <a:cs typeface="Questrial"/>
                          <a:sym typeface="Questrial"/>
                        </a:rPr>
                        <a:t>67</a:t>
                      </a:r>
                      <a:r>
                        <a:rPr lang="en" sz="2000" b="1">
                          <a:solidFill>
                            <a:srgbClr val="000000"/>
                          </a:solidFill>
                          <a:highlight>
                            <a:srgbClr val="FFFF00"/>
                          </a:highlight>
                          <a:latin typeface="Questrial"/>
                          <a:ea typeface="Questrial"/>
                          <a:cs typeface="Questrial"/>
                          <a:sym typeface="Questrial"/>
                        </a:rPr>
                        <a:t>%</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7"/>
          <p:cNvSpPr/>
          <p:nvPr/>
        </p:nvSpPr>
        <p:spPr>
          <a:xfrm>
            <a:off x="1002125" y="1457375"/>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3414813" y="1457375"/>
            <a:ext cx="40233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55%</a:t>
            </a:r>
            <a:endParaRPr sz="1800" b="1">
              <a:solidFill>
                <a:srgbClr val="FFFFFF"/>
              </a:solidFill>
              <a:latin typeface="Questrial"/>
              <a:ea typeface="Questrial"/>
              <a:cs typeface="Questrial"/>
              <a:sym typeface="Questrial"/>
            </a:endParaRPr>
          </a:p>
        </p:txBody>
      </p:sp>
      <p:sp>
        <p:nvSpPr>
          <p:cNvPr id="498" name="Google Shape;498;p37"/>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PROFESSIONALISM &amp; WORK ETHIC</a:t>
            </a:r>
            <a:endParaRPr sz="3300" b="1">
              <a:solidFill>
                <a:srgbClr val="17525A"/>
              </a:solidFill>
              <a:latin typeface="Questrial"/>
              <a:ea typeface="Questrial"/>
              <a:cs typeface="Questrial"/>
              <a:sym typeface="Questrial"/>
            </a:endParaRPr>
          </a:p>
        </p:txBody>
      </p:sp>
      <p:cxnSp>
        <p:nvCxnSpPr>
          <p:cNvPr id="499" name="Google Shape;499;p37"/>
          <p:cNvCxnSpPr/>
          <p:nvPr/>
        </p:nvCxnSpPr>
        <p:spPr>
          <a:xfrm>
            <a:off x="33925" y="838075"/>
            <a:ext cx="5457000" cy="3000"/>
          </a:xfrm>
          <a:prstGeom prst="straightConnector1">
            <a:avLst/>
          </a:prstGeom>
          <a:noFill/>
          <a:ln w="114300" cap="flat" cmpd="sng">
            <a:solidFill>
              <a:srgbClr val="3AAFA9"/>
            </a:solidFill>
            <a:prstDash val="solid"/>
            <a:round/>
            <a:headEnd type="none" w="med" len="med"/>
            <a:tailEnd type="none" w="med" len="med"/>
          </a:ln>
        </p:spPr>
      </p:cxnSp>
      <p:graphicFrame>
        <p:nvGraphicFramePr>
          <p:cNvPr id="500" name="Google Shape;500;p37"/>
          <p:cNvGraphicFramePr/>
          <p:nvPr/>
        </p:nvGraphicFramePr>
        <p:xfrm>
          <a:off x="1002150" y="1100900"/>
          <a:ext cx="3000000" cy="3000000"/>
        </p:xfrm>
        <a:graphic>
          <a:graphicData uri="http://schemas.openxmlformats.org/drawingml/2006/table">
            <a:tbl>
              <a:tblPr>
                <a:noFill/>
                <a:tableStyleId>{D373A9B7-E5CC-4826-B7D7-A386FE2DA78A}</a:tableStyleId>
              </a:tblPr>
              <a:tblGrid>
                <a:gridCol w="146305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289525">
                <a:tc>
                  <a:txBody>
                    <a:bodyPr/>
                    <a:lstStyle/>
                    <a:p>
                      <a:pPr marL="0" lvl="0" indent="0" algn="ctr" rtl="0">
                        <a:spcBef>
                          <a:spcPts val="0"/>
                        </a:spcBef>
                        <a:spcAft>
                          <a:spcPts val="0"/>
                        </a:spcAft>
                        <a:buNone/>
                      </a:pPr>
                      <a:r>
                        <a:rPr lang="en" sz="700" b="1">
                          <a:latin typeface="Questrial"/>
                          <a:ea typeface="Questrial"/>
                          <a:cs typeface="Questrial"/>
                          <a:sym typeface="Questrial"/>
                        </a:rPr>
                        <a:t>Significant Loss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Loss </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No Change</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Gain</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Significant Gain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501" name="Google Shape;501;p37"/>
          <p:cNvCxnSpPr/>
          <p:nvPr/>
        </p:nvCxnSpPr>
        <p:spPr>
          <a:xfrm rot="10800000" flipH="1">
            <a:off x="1540150" y="1128725"/>
            <a:ext cx="426900" cy="1200"/>
          </a:xfrm>
          <a:prstGeom prst="straightConnector1">
            <a:avLst/>
          </a:prstGeom>
          <a:noFill/>
          <a:ln w="38100" cap="flat" cmpd="sng">
            <a:solidFill>
              <a:srgbClr val="17525A"/>
            </a:solidFill>
            <a:prstDash val="solid"/>
            <a:round/>
            <a:headEnd type="none" w="med" len="med"/>
            <a:tailEnd type="none" w="med" len="med"/>
          </a:ln>
        </p:spPr>
      </p:cxnSp>
      <p:cxnSp>
        <p:nvCxnSpPr>
          <p:cNvPr id="502" name="Google Shape;502;p37"/>
          <p:cNvCxnSpPr/>
          <p:nvPr/>
        </p:nvCxnSpPr>
        <p:spPr>
          <a:xfrm rot="10800000" flipH="1">
            <a:off x="2969625" y="1128725"/>
            <a:ext cx="445200" cy="1200"/>
          </a:xfrm>
          <a:prstGeom prst="straightConnector1">
            <a:avLst/>
          </a:prstGeom>
          <a:noFill/>
          <a:ln w="38100" cap="flat" cmpd="sng">
            <a:solidFill>
              <a:srgbClr val="3AAFA9"/>
            </a:solidFill>
            <a:prstDash val="solid"/>
            <a:round/>
            <a:headEnd type="none" w="med" len="med"/>
            <a:tailEnd type="none" w="med" len="med"/>
          </a:ln>
        </p:spPr>
      </p:cxnSp>
      <p:cxnSp>
        <p:nvCxnSpPr>
          <p:cNvPr id="503" name="Google Shape;503;p37"/>
          <p:cNvCxnSpPr/>
          <p:nvPr/>
        </p:nvCxnSpPr>
        <p:spPr>
          <a:xfrm>
            <a:off x="4429350" y="1129925"/>
            <a:ext cx="456900" cy="3600"/>
          </a:xfrm>
          <a:prstGeom prst="straightConnector1">
            <a:avLst/>
          </a:prstGeom>
          <a:noFill/>
          <a:ln w="38100" cap="flat" cmpd="sng">
            <a:solidFill>
              <a:srgbClr val="78909C"/>
            </a:solidFill>
            <a:prstDash val="solid"/>
            <a:round/>
            <a:headEnd type="none" w="med" len="med"/>
            <a:tailEnd type="none" w="med" len="med"/>
          </a:ln>
        </p:spPr>
      </p:cxnSp>
      <p:cxnSp>
        <p:nvCxnSpPr>
          <p:cNvPr id="504" name="Google Shape;504;p37"/>
          <p:cNvCxnSpPr/>
          <p:nvPr/>
        </p:nvCxnSpPr>
        <p:spPr>
          <a:xfrm rot="10800000" flipH="1">
            <a:off x="5889075" y="1128725"/>
            <a:ext cx="454500" cy="1200"/>
          </a:xfrm>
          <a:prstGeom prst="straightConnector1">
            <a:avLst/>
          </a:prstGeom>
          <a:noFill/>
          <a:ln w="38100" cap="flat" cmpd="sng">
            <a:solidFill>
              <a:srgbClr val="F5A118"/>
            </a:solidFill>
            <a:prstDash val="solid"/>
            <a:round/>
            <a:headEnd type="none" w="med" len="med"/>
            <a:tailEnd type="none" w="med" len="med"/>
          </a:ln>
        </p:spPr>
      </p:cxnSp>
      <p:cxnSp>
        <p:nvCxnSpPr>
          <p:cNvPr id="505" name="Google Shape;505;p37"/>
          <p:cNvCxnSpPr/>
          <p:nvPr/>
        </p:nvCxnSpPr>
        <p:spPr>
          <a:xfrm rot="10800000" flipH="1">
            <a:off x="7348800" y="1128725"/>
            <a:ext cx="456900" cy="1200"/>
          </a:xfrm>
          <a:prstGeom prst="straightConnector1">
            <a:avLst/>
          </a:prstGeom>
          <a:noFill/>
          <a:ln w="38100" cap="flat" cmpd="sng">
            <a:solidFill>
              <a:srgbClr val="ACA0BB"/>
            </a:solidFill>
            <a:prstDash val="solid"/>
            <a:round/>
            <a:headEnd type="none" w="med" len="med"/>
            <a:tailEnd type="none" w="med" len="med"/>
          </a:ln>
        </p:spPr>
      </p:cxnSp>
      <p:graphicFrame>
        <p:nvGraphicFramePr>
          <p:cNvPr id="506" name="Google Shape;506;p37"/>
          <p:cNvGraphicFramePr/>
          <p:nvPr/>
        </p:nvGraphicFramePr>
        <p:xfrm>
          <a:off x="151925" y="1432775"/>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419100">
                <a:tc>
                  <a:txBody>
                    <a:bodyPr/>
                    <a:lstStyle/>
                    <a:p>
                      <a:pPr marL="0" lvl="0" indent="0" algn="r" rtl="0">
                        <a:spcBef>
                          <a:spcPts val="0"/>
                        </a:spcBef>
                        <a:spcAft>
                          <a:spcPts val="0"/>
                        </a:spcAft>
                        <a:buNone/>
                      </a:pPr>
                      <a:r>
                        <a:rPr lang="en" sz="1000" b="1">
                          <a:latin typeface="Questrial"/>
                          <a:ea typeface="Questrial"/>
                          <a:cs typeface="Questrial"/>
                          <a:sym typeface="Questrial"/>
                        </a:rPr>
                        <a:t>Remote</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r" rtl="0">
                        <a:spcBef>
                          <a:spcPts val="0"/>
                        </a:spcBef>
                        <a:spcAft>
                          <a:spcPts val="0"/>
                        </a:spcAft>
                        <a:buNone/>
                      </a:pPr>
                      <a:r>
                        <a:rPr lang="en" sz="1000" b="1">
                          <a:latin typeface="Questrial"/>
                          <a:ea typeface="Questrial"/>
                          <a:cs typeface="Questrial"/>
                          <a:sym typeface="Questrial"/>
                        </a:rPr>
                        <a:t>In-Person</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07" name="Google Shape;507;p37"/>
          <p:cNvSpPr/>
          <p:nvPr/>
        </p:nvSpPr>
        <p:spPr>
          <a:xfrm>
            <a:off x="1002125" y="1914550"/>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1002150" y="1457375"/>
            <a:ext cx="11703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16%</a:t>
            </a:r>
            <a:endParaRPr sz="1800" b="1">
              <a:solidFill>
                <a:srgbClr val="FFFFFF"/>
              </a:solidFill>
              <a:latin typeface="Questrial"/>
              <a:ea typeface="Questrial"/>
              <a:cs typeface="Questrial"/>
              <a:sym typeface="Questrial"/>
            </a:endParaRPr>
          </a:p>
        </p:txBody>
      </p:sp>
      <p:sp>
        <p:nvSpPr>
          <p:cNvPr id="509" name="Google Shape;509;p37"/>
          <p:cNvSpPr/>
          <p:nvPr/>
        </p:nvSpPr>
        <p:spPr>
          <a:xfrm>
            <a:off x="2172450" y="1457375"/>
            <a:ext cx="12435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17%</a:t>
            </a:r>
            <a:endParaRPr sz="1800" b="1">
              <a:solidFill>
                <a:srgbClr val="FFFFFF"/>
              </a:solidFill>
              <a:latin typeface="Questrial"/>
              <a:ea typeface="Questrial"/>
              <a:cs typeface="Questrial"/>
              <a:sym typeface="Questrial"/>
            </a:endParaRPr>
          </a:p>
        </p:txBody>
      </p:sp>
      <p:sp>
        <p:nvSpPr>
          <p:cNvPr id="510" name="Google Shape;510;p37"/>
          <p:cNvSpPr/>
          <p:nvPr/>
        </p:nvSpPr>
        <p:spPr>
          <a:xfrm>
            <a:off x="7348800" y="1457375"/>
            <a:ext cx="9684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12%</a:t>
            </a:r>
            <a:endParaRPr sz="1800" b="1">
              <a:solidFill>
                <a:srgbClr val="FFFFFF"/>
              </a:solidFill>
              <a:latin typeface="Questrial"/>
              <a:ea typeface="Questrial"/>
              <a:cs typeface="Questrial"/>
              <a:sym typeface="Questrial"/>
            </a:endParaRPr>
          </a:p>
        </p:txBody>
      </p:sp>
      <p:sp>
        <p:nvSpPr>
          <p:cNvPr id="511" name="Google Shape;511;p37"/>
          <p:cNvSpPr/>
          <p:nvPr/>
        </p:nvSpPr>
        <p:spPr>
          <a:xfrm>
            <a:off x="1002125" y="1914550"/>
            <a:ext cx="15363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21%</a:t>
            </a:r>
            <a:endParaRPr sz="1800" b="1">
              <a:solidFill>
                <a:srgbClr val="FFFFFF"/>
              </a:solidFill>
              <a:latin typeface="Questrial"/>
              <a:ea typeface="Questrial"/>
              <a:cs typeface="Questrial"/>
              <a:sym typeface="Questrial"/>
            </a:endParaRPr>
          </a:p>
        </p:txBody>
      </p:sp>
      <p:sp>
        <p:nvSpPr>
          <p:cNvPr id="512" name="Google Shape;512;p37"/>
          <p:cNvSpPr/>
          <p:nvPr/>
        </p:nvSpPr>
        <p:spPr>
          <a:xfrm>
            <a:off x="2533875" y="1914550"/>
            <a:ext cx="13167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18%</a:t>
            </a:r>
            <a:endParaRPr sz="1800" b="1">
              <a:solidFill>
                <a:srgbClr val="FFFFFF"/>
              </a:solidFill>
              <a:latin typeface="Questrial"/>
              <a:ea typeface="Questrial"/>
              <a:cs typeface="Questrial"/>
              <a:sym typeface="Questrial"/>
            </a:endParaRPr>
          </a:p>
        </p:txBody>
      </p:sp>
      <p:sp>
        <p:nvSpPr>
          <p:cNvPr id="513" name="Google Shape;513;p37"/>
          <p:cNvSpPr/>
          <p:nvPr/>
        </p:nvSpPr>
        <p:spPr>
          <a:xfrm>
            <a:off x="3850575" y="1914550"/>
            <a:ext cx="30789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42%</a:t>
            </a:r>
            <a:endParaRPr sz="1800" b="1">
              <a:solidFill>
                <a:srgbClr val="FFFFFF"/>
              </a:solidFill>
              <a:latin typeface="Questrial"/>
              <a:ea typeface="Questrial"/>
              <a:cs typeface="Questrial"/>
              <a:sym typeface="Questrial"/>
            </a:endParaRPr>
          </a:p>
        </p:txBody>
      </p:sp>
      <p:sp>
        <p:nvSpPr>
          <p:cNvPr id="514" name="Google Shape;514;p37"/>
          <p:cNvSpPr/>
          <p:nvPr/>
        </p:nvSpPr>
        <p:spPr>
          <a:xfrm>
            <a:off x="6927300" y="1914550"/>
            <a:ext cx="13899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FFFFFF"/>
                </a:solidFill>
                <a:latin typeface="Questrial"/>
                <a:ea typeface="Questrial"/>
                <a:cs typeface="Questrial"/>
                <a:sym typeface="Questrial"/>
              </a:rPr>
              <a:t>19%</a:t>
            </a:r>
            <a:endParaRPr sz="1800" b="1">
              <a:solidFill>
                <a:srgbClr val="FFFFFF"/>
              </a:solidFill>
              <a:latin typeface="Questrial"/>
              <a:ea typeface="Questrial"/>
              <a:cs typeface="Questrial"/>
              <a:sym typeface="Questrial"/>
            </a:endParaRPr>
          </a:p>
        </p:txBody>
      </p:sp>
      <p:sp>
        <p:nvSpPr>
          <p:cNvPr id="515" name="Google Shape;515;p37"/>
          <p:cNvSpPr txBox="1"/>
          <p:nvPr/>
        </p:nvSpPr>
        <p:spPr>
          <a:xfrm>
            <a:off x="356900" y="2571750"/>
            <a:ext cx="8430600" cy="20343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1700">
                <a:solidFill>
                  <a:schemeClr val="dk1"/>
                </a:solidFill>
                <a:highlight>
                  <a:srgbClr val="FFFFFF"/>
                </a:highlight>
                <a:latin typeface="Questrial"/>
                <a:ea typeface="Questrial"/>
                <a:cs typeface="Questrial"/>
                <a:sym typeface="Questrial"/>
              </a:rPr>
              <a:t>Unlike working in an office, </a:t>
            </a:r>
            <a:r>
              <a:rPr lang="en" sz="1700" b="1">
                <a:solidFill>
                  <a:schemeClr val="dk1"/>
                </a:solidFill>
                <a:highlight>
                  <a:srgbClr val="FFFFFF"/>
                </a:highlight>
                <a:latin typeface="Questrial"/>
                <a:ea typeface="Questrial"/>
                <a:cs typeface="Questrial"/>
                <a:sym typeface="Questrial"/>
              </a:rPr>
              <a:t>where a seat filled can often be assumed as work being completed</a:t>
            </a:r>
            <a:r>
              <a:rPr lang="en" sz="1700">
                <a:solidFill>
                  <a:schemeClr val="dk1"/>
                </a:solidFill>
                <a:highlight>
                  <a:srgbClr val="FFFFFF"/>
                </a:highlight>
                <a:latin typeface="Questrial"/>
                <a:ea typeface="Questrial"/>
                <a:cs typeface="Questrial"/>
                <a:sym typeface="Questrial"/>
              </a:rPr>
              <a:t>, a remote intern needs to  and f</a:t>
            </a:r>
            <a:r>
              <a:rPr lang="en" sz="1700">
                <a:solidFill>
                  <a:schemeClr val="dk1"/>
                </a:solidFill>
                <a:highlight>
                  <a:srgbClr val="FFFF00"/>
                </a:highlight>
                <a:latin typeface="Questrial"/>
                <a:ea typeface="Questrial"/>
                <a:cs typeface="Questrial"/>
                <a:sym typeface="Questrial"/>
              </a:rPr>
              <a:t>ocus on their work ethic and motivation</a:t>
            </a:r>
            <a:r>
              <a:rPr lang="en" sz="1700">
                <a:solidFill>
                  <a:schemeClr val="dk1"/>
                </a:solidFill>
                <a:highlight>
                  <a:srgbClr val="FFFFFF"/>
                </a:highlight>
                <a:latin typeface="Questrial"/>
                <a:ea typeface="Questrial"/>
                <a:cs typeface="Questrial"/>
                <a:sym typeface="Questrial"/>
              </a:rPr>
              <a:t> in order to ensure focus and success</a:t>
            </a:r>
            <a:endParaRPr sz="1700">
              <a:solidFill>
                <a:schemeClr val="dk1"/>
              </a:solidFill>
              <a:highlight>
                <a:srgbClr val="FFFFFF"/>
              </a:highlight>
              <a:latin typeface="Questrial"/>
              <a:ea typeface="Questrial"/>
              <a:cs typeface="Questrial"/>
              <a:sym typeface="Questrial"/>
            </a:endParaRPr>
          </a:p>
          <a:p>
            <a:pPr marL="457200" lvl="0" indent="0" algn="l" rtl="0">
              <a:lnSpc>
                <a:spcPct val="115000"/>
              </a:lnSpc>
              <a:spcBef>
                <a:spcPts val="0"/>
              </a:spcBef>
              <a:spcAft>
                <a:spcPts val="0"/>
              </a:spcAft>
              <a:buNone/>
            </a:pPr>
            <a:endParaRPr sz="1700">
              <a:solidFill>
                <a:schemeClr val="dk1"/>
              </a:solidFill>
              <a:highlight>
                <a:srgbClr val="FFFFFF"/>
              </a:highlight>
              <a:latin typeface="Questrial"/>
              <a:ea typeface="Questrial"/>
              <a:cs typeface="Questrial"/>
              <a:sym typeface="Questrial"/>
            </a:endParaRPr>
          </a:p>
          <a:p>
            <a:pPr marL="457200" lvl="0" indent="-355600" algn="l" rtl="0">
              <a:lnSpc>
                <a:spcPct val="115000"/>
              </a:lnSpc>
              <a:spcBef>
                <a:spcPts val="0"/>
              </a:spcBef>
              <a:spcAft>
                <a:spcPts val="0"/>
              </a:spcAft>
              <a:buSzPts val="2000"/>
              <a:buChar char="●"/>
            </a:pPr>
            <a:r>
              <a:rPr lang="en" sz="1700">
                <a:solidFill>
                  <a:schemeClr val="dk1"/>
                </a:solidFill>
                <a:highlight>
                  <a:srgbClr val="FFFFFF"/>
                </a:highlight>
                <a:latin typeface="Questrial"/>
                <a:ea typeface="Questrial"/>
                <a:cs typeface="Questrial"/>
                <a:sym typeface="Questrial"/>
              </a:rPr>
              <a:t>One of the most common pieces of advice for remote interns to give future participants is “concentrate on time-management and do not procrastinate.”</a:t>
            </a:r>
            <a:endParaRPr sz="2000"/>
          </a:p>
        </p:txBody>
      </p:sp>
      <p:graphicFrame>
        <p:nvGraphicFramePr>
          <p:cNvPr id="516" name="Google Shape;516;p37"/>
          <p:cNvGraphicFramePr/>
          <p:nvPr/>
        </p:nvGraphicFramePr>
        <p:xfrm>
          <a:off x="8241625" y="1339838"/>
          <a:ext cx="3000000" cy="3000000"/>
        </p:xfrm>
        <a:graphic>
          <a:graphicData uri="http://schemas.openxmlformats.org/drawingml/2006/table">
            <a:tbl>
              <a:tblPr>
                <a:noFill/>
                <a:tableStyleId>{D373A9B7-E5CC-4826-B7D7-A386FE2DA78A}</a:tableStyleId>
              </a:tblPr>
              <a:tblGrid>
                <a:gridCol w="1024200">
                  <a:extLst>
                    <a:ext uri="{9D8B030D-6E8A-4147-A177-3AD203B41FA5}">
                      <a16:colId xmlns:a16="http://schemas.microsoft.com/office/drawing/2014/main" val="20000"/>
                    </a:ext>
                  </a:extLst>
                </a:gridCol>
              </a:tblGrid>
              <a:tr h="468050">
                <a:tc>
                  <a:txBody>
                    <a:bodyPr/>
                    <a:lstStyle/>
                    <a:p>
                      <a:pPr marL="0" lvl="0" indent="0" algn="ctr" rtl="0">
                        <a:lnSpc>
                          <a:spcPct val="80000"/>
                        </a:lnSpc>
                        <a:spcBef>
                          <a:spcPts val="0"/>
                        </a:spcBef>
                        <a:spcAft>
                          <a:spcPts val="0"/>
                        </a:spcAft>
                        <a:buNone/>
                      </a:pPr>
                      <a:r>
                        <a:rPr lang="en" sz="1100">
                          <a:latin typeface="Questrial"/>
                          <a:ea typeface="Questrial"/>
                          <a:cs typeface="Questrial"/>
                          <a:sym typeface="Questrial"/>
                        </a:rPr>
                        <a:t>Total Gain:</a:t>
                      </a:r>
                      <a:endParaRPr sz="1100">
                        <a:latin typeface="Questrial"/>
                        <a:ea typeface="Questrial"/>
                        <a:cs typeface="Questrial"/>
                        <a:sym typeface="Questrial"/>
                      </a:endParaRPr>
                    </a:p>
                    <a:p>
                      <a:pPr marL="0" lvl="0" indent="0" algn="ctr" rtl="0">
                        <a:lnSpc>
                          <a:spcPct val="80000"/>
                        </a:lnSpc>
                        <a:spcBef>
                          <a:spcPts val="0"/>
                        </a:spcBef>
                        <a:spcAft>
                          <a:spcPts val="0"/>
                        </a:spcAft>
                        <a:buNone/>
                      </a:pPr>
                      <a:r>
                        <a:rPr lang="en" sz="2000" b="1">
                          <a:highlight>
                            <a:srgbClr val="FFFF00"/>
                          </a:highlight>
                          <a:latin typeface="Questrial"/>
                          <a:ea typeface="Questrial"/>
                          <a:cs typeface="Questrial"/>
                          <a:sym typeface="Questrial"/>
                        </a:rPr>
                        <a:t>67%</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46275">
                <a:tc>
                  <a:txBody>
                    <a:bodyPr/>
                    <a:lstStyle/>
                    <a:p>
                      <a:pPr marL="0" lvl="0" indent="0" algn="ctr" rtl="0">
                        <a:lnSpc>
                          <a:spcPct val="80000"/>
                        </a:lnSpc>
                        <a:spcBef>
                          <a:spcPts val="0"/>
                        </a:spcBef>
                        <a:spcAft>
                          <a:spcPts val="0"/>
                        </a:spcAft>
                        <a:buClr>
                          <a:srgbClr val="000000"/>
                        </a:buClr>
                        <a:buSzPts val="1100"/>
                        <a:buFont typeface="Arial"/>
                        <a:buNone/>
                      </a:pPr>
                      <a:r>
                        <a:rPr lang="en" sz="1100">
                          <a:solidFill>
                            <a:srgbClr val="000000"/>
                          </a:solidFill>
                          <a:latin typeface="Questrial"/>
                          <a:ea typeface="Questrial"/>
                          <a:cs typeface="Questrial"/>
                          <a:sym typeface="Questrial"/>
                        </a:rPr>
                        <a:t>Total Gain:</a:t>
                      </a:r>
                      <a:endParaRPr sz="1100">
                        <a:solidFill>
                          <a:srgbClr val="000000"/>
                        </a:solidFill>
                        <a:latin typeface="Questrial"/>
                        <a:ea typeface="Questrial"/>
                        <a:cs typeface="Questrial"/>
                        <a:sym typeface="Questrial"/>
                      </a:endParaRPr>
                    </a:p>
                    <a:p>
                      <a:pPr marL="0" lvl="0" indent="0" algn="ctr" rtl="0">
                        <a:lnSpc>
                          <a:spcPct val="80000"/>
                        </a:lnSpc>
                        <a:spcBef>
                          <a:spcPts val="0"/>
                        </a:spcBef>
                        <a:spcAft>
                          <a:spcPts val="0"/>
                        </a:spcAft>
                        <a:buClr>
                          <a:srgbClr val="000000"/>
                        </a:buClr>
                        <a:buSzPts val="1100"/>
                        <a:buFont typeface="Arial"/>
                        <a:buNone/>
                      </a:pPr>
                      <a:r>
                        <a:rPr lang="en" sz="2000" b="1">
                          <a:highlight>
                            <a:srgbClr val="FFFF00"/>
                          </a:highlight>
                          <a:latin typeface="Questrial"/>
                          <a:ea typeface="Questrial"/>
                          <a:cs typeface="Questrial"/>
                          <a:sym typeface="Questrial"/>
                        </a:rPr>
                        <a:t>61</a:t>
                      </a:r>
                      <a:r>
                        <a:rPr lang="en" sz="2000" b="1">
                          <a:solidFill>
                            <a:srgbClr val="000000"/>
                          </a:solidFill>
                          <a:highlight>
                            <a:srgbClr val="FFFF00"/>
                          </a:highlight>
                          <a:latin typeface="Questrial"/>
                          <a:ea typeface="Questrial"/>
                          <a:cs typeface="Questrial"/>
                          <a:sym typeface="Questrial"/>
                        </a:rPr>
                        <a:t>%</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8"/>
          <p:cNvSpPr/>
          <p:nvPr/>
        </p:nvSpPr>
        <p:spPr>
          <a:xfrm>
            <a:off x="1002125" y="1457375"/>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3562613" y="1457375"/>
            <a:ext cx="31455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43%</a:t>
            </a:r>
            <a:endParaRPr sz="2000" b="1">
              <a:solidFill>
                <a:srgbClr val="FFFFFF"/>
              </a:solidFill>
              <a:latin typeface="Questrial"/>
              <a:ea typeface="Questrial"/>
              <a:cs typeface="Questrial"/>
              <a:sym typeface="Questrial"/>
            </a:endParaRPr>
          </a:p>
        </p:txBody>
      </p:sp>
      <p:sp>
        <p:nvSpPr>
          <p:cNvPr id="523" name="Google Shape;523;p38"/>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CAREER MANAGEMENT</a:t>
            </a:r>
            <a:endParaRPr sz="3300" b="1">
              <a:solidFill>
                <a:srgbClr val="17525A"/>
              </a:solidFill>
              <a:latin typeface="Questrial"/>
              <a:ea typeface="Questrial"/>
              <a:cs typeface="Questrial"/>
              <a:sym typeface="Questrial"/>
            </a:endParaRPr>
          </a:p>
        </p:txBody>
      </p:sp>
      <p:cxnSp>
        <p:nvCxnSpPr>
          <p:cNvPr id="524" name="Google Shape;524;p38"/>
          <p:cNvCxnSpPr/>
          <p:nvPr/>
        </p:nvCxnSpPr>
        <p:spPr>
          <a:xfrm>
            <a:off x="33925" y="838075"/>
            <a:ext cx="5457000" cy="3000"/>
          </a:xfrm>
          <a:prstGeom prst="straightConnector1">
            <a:avLst/>
          </a:prstGeom>
          <a:noFill/>
          <a:ln w="114300" cap="flat" cmpd="sng">
            <a:solidFill>
              <a:srgbClr val="3AAFA9"/>
            </a:solidFill>
            <a:prstDash val="solid"/>
            <a:round/>
            <a:headEnd type="none" w="med" len="med"/>
            <a:tailEnd type="none" w="med" len="med"/>
          </a:ln>
        </p:spPr>
      </p:cxnSp>
      <p:graphicFrame>
        <p:nvGraphicFramePr>
          <p:cNvPr id="525" name="Google Shape;525;p38"/>
          <p:cNvGraphicFramePr/>
          <p:nvPr/>
        </p:nvGraphicFramePr>
        <p:xfrm>
          <a:off x="1002150" y="1100900"/>
          <a:ext cx="3000000" cy="3000000"/>
        </p:xfrm>
        <a:graphic>
          <a:graphicData uri="http://schemas.openxmlformats.org/drawingml/2006/table">
            <a:tbl>
              <a:tblPr>
                <a:noFill/>
                <a:tableStyleId>{D373A9B7-E5CC-4826-B7D7-A386FE2DA78A}</a:tableStyleId>
              </a:tblPr>
              <a:tblGrid>
                <a:gridCol w="146305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289525">
                <a:tc>
                  <a:txBody>
                    <a:bodyPr/>
                    <a:lstStyle/>
                    <a:p>
                      <a:pPr marL="0" lvl="0" indent="0" algn="ctr" rtl="0">
                        <a:spcBef>
                          <a:spcPts val="0"/>
                        </a:spcBef>
                        <a:spcAft>
                          <a:spcPts val="0"/>
                        </a:spcAft>
                        <a:buNone/>
                      </a:pPr>
                      <a:r>
                        <a:rPr lang="en" sz="700" b="1">
                          <a:latin typeface="Questrial"/>
                          <a:ea typeface="Questrial"/>
                          <a:cs typeface="Questrial"/>
                          <a:sym typeface="Questrial"/>
                        </a:rPr>
                        <a:t>Significant Loss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Loss </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No Change</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Gain</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Significant Gain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526" name="Google Shape;526;p38"/>
          <p:cNvCxnSpPr/>
          <p:nvPr/>
        </p:nvCxnSpPr>
        <p:spPr>
          <a:xfrm rot="10800000" flipH="1">
            <a:off x="1540150" y="1128725"/>
            <a:ext cx="426900" cy="1200"/>
          </a:xfrm>
          <a:prstGeom prst="straightConnector1">
            <a:avLst/>
          </a:prstGeom>
          <a:noFill/>
          <a:ln w="38100" cap="flat" cmpd="sng">
            <a:solidFill>
              <a:srgbClr val="17525A"/>
            </a:solidFill>
            <a:prstDash val="solid"/>
            <a:round/>
            <a:headEnd type="none" w="med" len="med"/>
            <a:tailEnd type="none" w="med" len="med"/>
          </a:ln>
        </p:spPr>
      </p:cxnSp>
      <p:cxnSp>
        <p:nvCxnSpPr>
          <p:cNvPr id="527" name="Google Shape;527;p38"/>
          <p:cNvCxnSpPr/>
          <p:nvPr/>
        </p:nvCxnSpPr>
        <p:spPr>
          <a:xfrm rot="10800000" flipH="1">
            <a:off x="2969625" y="1128725"/>
            <a:ext cx="445200" cy="1200"/>
          </a:xfrm>
          <a:prstGeom prst="straightConnector1">
            <a:avLst/>
          </a:prstGeom>
          <a:noFill/>
          <a:ln w="38100" cap="flat" cmpd="sng">
            <a:solidFill>
              <a:srgbClr val="3AAFA9"/>
            </a:solidFill>
            <a:prstDash val="solid"/>
            <a:round/>
            <a:headEnd type="none" w="med" len="med"/>
            <a:tailEnd type="none" w="med" len="med"/>
          </a:ln>
        </p:spPr>
      </p:cxnSp>
      <p:cxnSp>
        <p:nvCxnSpPr>
          <p:cNvPr id="528" name="Google Shape;528;p38"/>
          <p:cNvCxnSpPr/>
          <p:nvPr/>
        </p:nvCxnSpPr>
        <p:spPr>
          <a:xfrm>
            <a:off x="4429350" y="1129925"/>
            <a:ext cx="456900" cy="3600"/>
          </a:xfrm>
          <a:prstGeom prst="straightConnector1">
            <a:avLst/>
          </a:prstGeom>
          <a:noFill/>
          <a:ln w="38100" cap="flat" cmpd="sng">
            <a:solidFill>
              <a:srgbClr val="78909C"/>
            </a:solidFill>
            <a:prstDash val="solid"/>
            <a:round/>
            <a:headEnd type="none" w="med" len="med"/>
            <a:tailEnd type="none" w="med" len="med"/>
          </a:ln>
        </p:spPr>
      </p:cxnSp>
      <p:cxnSp>
        <p:nvCxnSpPr>
          <p:cNvPr id="529" name="Google Shape;529;p38"/>
          <p:cNvCxnSpPr/>
          <p:nvPr/>
        </p:nvCxnSpPr>
        <p:spPr>
          <a:xfrm rot="10800000" flipH="1">
            <a:off x="5889075" y="1128725"/>
            <a:ext cx="454500" cy="1200"/>
          </a:xfrm>
          <a:prstGeom prst="straightConnector1">
            <a:avLst/>
          </a:prstGeom>
          <a:noFill/>
          <a:ln w="38100" cap="flat" cmpd="sng">
            <a:solidFill>
              <a:srgbClr val="F5A118"/>
            </a:solidFill>
            <a:prstDash val="solid"/>
            <a:round/>
            <a:headEnd type="none" w="med" len="med"/>
            <a:tailEnd type="none" w="med" len="med"/>
          </a:ln>
        </p:spPr>
      </p:cxnSp>
      <p:cxnSp>
        <p:nvCxnSpPr>
          <p:cNvPr id="530" name="Google Shape;530;p38"/>
          <p:cNvCxnSpPr/>
          <p:nvPr/>
        </p:nvCxnSpPr>
        <p:spPr>
          <a:xfrm rot="10800000" flipH="1">
            <a:off x="7348800" y="1128725"/>
            <a:ext cx="456900" cy="1200"/>
          </a:xfrm>
          <a:prstGeom prst="straightConnector1">
            <a:avLst/>
          </a:prstGeom>
          <a:noFill/>
          <a:ln w="38100" cap="flat" cmpd="sng">
            <a:solidFill>
              <a:srgbClr val="ACA0BB"/>
            </a:solidFill>
            <a:prstDash val="solid"/>
            <a:round/>
            <a:headEnd type="none" w="med" len="med"/>
            <a:tailEnd type="none" w="med" len="med"/>
          </a:ln>
        </p:spPr>
      </p:cxnSp>
      <p:graphicFrame>
        <p:nvGraphicFramePr>
          <p:cNvPr id="531" name="Google Shape;531;p38"/>
          <p:cNvGraphicFramePr/>
          <p:nvPr/>
        </p:nvGraphicFramePr>
        <p:xfrm>
          <a:off x="151925" y="1432775"/>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419100">
                <a:tc>
                  <a:txBody>
                    <a:bodyPr/>
                    <a:lstStyle/>
                    <a:p>
                      <a:pPr marL="0" lvl="0" indent="0" algn="r" rtl="0">
                        <a:spcBef>
                          <a:spcPts val="0"/>
                        </a:spcBef>
                        <a:spcAft>
                          <a:spcPts val="0"/>
                        </a:spcAft>
                        <a:buNone/>
                      </a:pPr>
                      <a:r>
                        <a:rPr lang="en" sz="1000" b="1">
                          <a:latin typeface="Questrial"/>
                          <a:ea typeface="Questrial"/>
                          <a:cs typeface="Questrial"/>
                          <a:sym typeface="Questrial"/>
                        </a:rPr>
                        <a:t>Remote</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r" rtl="0">
                        <a:spcBef>
                          <a:spcPts val="0"/>
                        </a:spcBef>
                        <a:spcAft>
                          <a:spcPts val="0"/>
                        </a:spcAft>
                        <a:buNone/>
                      </a:pPr>
                      <a:r>
                        <a:rPr lang="en" sz="1000" b="1">
                          <a:latin typeface="Questrial"/>
                          <a:ea typeface="Questrial"/>
                          <a:cs typeface="Questrial"/>
                          <a:sym typeface="Questrial"/>
                        </a:rPr>
                        <a:t>In-Person</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32" name="Google Shape;532;p38"/>
          <p:cNvGraphicFramePr/>
          <p:nvPr/>
        </p:nvGraphicFramePr>
        <p:xfrm>
          <a:off x="8248150" y="1432770"/>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394500">
                <a:tc>
                  <a:txBody>
                    <a:bodyPr/>
                    <a:lstStyle/>
                    <a:p>
                      <a:pPr marL="0" lvl="0" indent="0" algn="ctr" rtl="0">
                        <a:lnSpc>
                          <a:spcPct val="90000"/>
                        </a:lnSpc>
                        <a:spcBef>
                          <a:spcPts val="0"/>
                        </a:spcBef>
                        <a:spcAft>
                          <a:spcPts val="0"/>
                        </a:spcAft>
                        <a:buNone/>
                      </a:pPr>
                      <a:r>
                        <a:rPr lang="en" sz="1000">
                          <a:latin typeface="Questrial"/>
                          <a:ea typeface="Questrial"/>
                          <a:cs typeface="Questrial"/>
                          <a:sym typeface="Questrial"/>
                        </a:rPr>
                        <a:t>Total Gain:</a:t>
                      </a:r>
                      <a:endParaRPr sz="1000">
                        <a:latin typeface="Questrial"/>
                        <a:ea typeface="Questrial"/>
                        <a:cs typeface="Questrial"/>
                        <a:sym typeface="Questrial"/>
                      </a:endParaRPr>
                    </a:p>
                    <a:p>
                      <a:pPr marL="0" lvl="0" indent="0" algn="ctr" rtl="0">
                        <a:lnSpc>
                          <a:spcPct val="90000"/>
                        </a:lnSpc>
                        <a:spcBef>
                          <a:spcPts val="0"/>
                        </a:spcBef>
                        <a:spcAft>
                          <a:spcPts val="0"/>
                        </a:spcAft>
                        <a:buNone/>
                      </a:pPr>
                      <a:r>
                        <a:rPr lang="en" sz="2000" b="1">
                          <a:highlight>
                            <a:srgbClr val="FFFF00"/>
                          </a:highlight>
                          <a:latin typeface="Questrial"/>
                          <a:ea typeface="Questrial"/>
                          <a:cs typeface="Questrial"/>
                          <a:sym typeface="Questrial"/>
                        </a:rPr>
                        <a:t>65%</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ctr" rtl="0">
                        <a:lnSpc>
                          <a:spcPct val="90000"/>
                        </a:lnSpc>
                        <a:spcBef>
                          <a:spcPts val="0"/>
                        </a:spcBef>
                        <a:spcAft>
                          <a:spcPts val="0"/>
                        </a:spcAft>
                        <a:buClr>
                          <a:srgbClr val="000000"/>
                        </a:buClr>
                        <a:buSzPts val="1100"/>
                        <a:buFont typeface="Arial"/>
                        <a:buNone/>
                      </a:pPr>
                      <a:r>
                        <a:rPr lang="en" sz="1000">
                          <a:solidFill>
                            <a:srgbClr val="000000"/>
                          </a:solidFill>
                          <a:latin typeface="Questrial"/>
                          <a:ea typeface="Questrial"/>
                          <a:cs typeface="Questrial"/>
                          <a:sym typeface="Questrial"/>
                        </a:rPr>
                        <a:t>Total Gain:</a:t>
                      </a:r>
                      <a:endParaRPr sz="1000">
                        <a:solidFill>
                          <a:srgbClr val="000000"/>
                        </a:solidFill>
                        <a:latin typeface="Questrial"/>
                        <a:ea typeface="Questrial"/>
                        <a:cs typeface="Questrial"/>
                        <a:sym typeface="Questrial"/>
                      </a:endParaRPr>
                    </a:p>
                    <a:p>
                      <a:pPr marL="0" lvl="0" indent="0" algn="ctr" rtl="0">
                        <a:lnSpc>
                          <a:spcPct val="90000"/>
                        </a:lnSpc>
                        <a:spcBef>
                          <a:spcPts val="0"/>
                        </a:spcBef>
                        <a:spcAft>
                          <a:spcPts val="0"/>
                        </a:spcAft>
                        <a:buClr>
                          <a:srgbClr val="000000"/>
                        </a:buClr>
                        <a:buSzPts val="1100"/>
                        <a:buFont typeface="Arial"/>
                        <a:buNone/>
                      </a:pPr>
                      <a:r>
                        <a:rPr lang="en" sz="2000" b="1">
                          <a:highlight>
                            <a:srgbClr val="FFFF00"/>
                          </a:highlight>
                          <a:latin typeface="Questrial"/>
                          <a:ea typeface="Questrial"/>
                          <a:cs typeface="Questrial"/>
                          <a:sym typeface="Questrial"/>
                        </a:rPr>
                        <a:t>72</a:t>
                      </a:r>
                      <a:r>
                        <a:rPr lang="en" sz="2000" b="1">
                          <a:solidFill>
                            <a:srgbClr val="000000"/>
                          </a:solidFill>
                          <a:highlight>
                            <a:srgbClr val="FFFF00"/>
                          </a:highlight>
                          <a:latin typeface="Questrial"/>
                          <a:ea typeface="Questrial"/>
                          <a:cs typeface="Questrial"/>
                          <a:sym typeface="Questrial"/>
                        </a:rPr>
                        <a:t>%</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33" name="Google Shape;533;p38"/>
          <p:cNvSpPr/>
          <p:nvPr/>
        </p:nvSpPr>
        <p:spPr>
          <a:xfrm>
            <a:off x="1002125" y="1914550"/>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1002125" y="1457375"/>
            <a:ext cx="146400" cy="356400"/>
          </a:xfrm>
          <a:prstGeom prst="rect">
            <a:avLst/>
          </a:prstGeom>
          <a:solidFill>
            <a:srgbClr val="17525A"/>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 sz="1100" b="1">
                <a:solidFill>
                  <a:srgbClr val="FFFFFF"/>
                </a:solidFill>
                <a:latin typeface="Questrial"/>
                <a:ea typeface="Questrial"/>
                <a:cs typeface="Questrial"/>
                <a:sym typeface="Questrial"/>
              </a:rPr>
              <a:t>2</a:t>
            </a:r>
            <a:r>
              <a:rPr lang="en" sz="700" b="1">
                <a:solidFill>
                  <a:srgbClr val="FFFFFF"/>
                </a:solidFill>
                <a:latin typeface="Questrial"/>
                <a:ea typeface="Questrial"/>
                <a:cs typeface="Questrial"/>
                <a:sym typeface="Questrial"/>
              </a:rPr>
              <a:t>%</a:t>
            </a:r>
            <a:endParaRPr sz="700" b="1">
              <a:solidFill>
                <a:srgbClr val="FFFFFF"/>
              </a:solidFill>
              <a:latin typeface="Questrial"/>
              <a:ea typeface="Questrial"/>
              <a:cs typeface="Questrial"/>
              <a:sym typeface="Questrial"/>
            </a:endParaRPr>
          </a:p>
        </p:txBody>
      </p:sp>
      <p:sp>
        <p:nvSpPr>
          <p:cNvPr id="535" name="Google Shape;535;p38"/>
          <p:cNvSpPr/>
          <p:nvPr/>
        </p:nvSpPr>
        <p:spPr>
          <a:xfrm>
            <a:off x="1148525" y="1457375"/>
            <a:ext cx="15363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21%</a:t>
            </a:r>
            <a:endParaRPr sz="2000" b="1">
              <a:solidFill>
                <a:srgbClr val="FFFFFF"/>
              </a:solidFill>
              <a:latin typeface="Questrial"/>
              <a:ea typeface="Questrial"/>
              <a:cs typeface="Questrial"/>
              <a:sym typeface="Questrial"/>
            </a:endParaRPr>
          </a:p>
        </p:txBody>
      </p:sp>
      <p:sp>
        <p:nvSpPr>
          <p:cNvPr id="536" name="Google Shape;536;p38"/>
          <p:cNvSpPr/>
          <p:nvPr/>
        </p:nvSpPr>
        <p:spPr>
          <a:xfrm>
            <a:off x="2684825" y="1457375"/>
            <a:ext cx="8778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12%</a:t>
            </a:r>
            <a:endParaRPr sz="2000" b="1">
              <a:solidFill>
                <a:srgbClr val="FFFFFF"/>
              </a:solidFill>
              <a:latin typeface="Questrial"/>
              <a:ea typeface="Questrial"/>
              <a:cs typeface="Questrial"/>
              <a:sym typeface="Questrial"/>
            </a:endParaRPr>
          </a:p>
        </p:txBody>
      </p:sp>
      <p:sp>
        <p:nvSpPr>
          <p:cNvPr id="537" name="Google Shape;537;p38"/>
          <p:cNvSpPr/>
          <p:nvPr/>
        </p:nvSpPr>
        <p:spPr>
          <a:xfrm>
            <a:off x="6708125" y="1457375"/>
            <a:ext cx="16092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22%</a:t>
            </a:r>
            <a:endParaRPr sz="2000" b="1">
              <a:solidFill>
                <a:srgbClr val="FFFFFF"/>
              </a:solidFill>
              <a:latin typeface="Questrial"/>
              <a:ea typeface="Questrial"/>
              <a:cs typeface="Questrial"/>
              <a:sym typeface="Questrial"/>
            </a:endParaRPr>
          </a:p>
        </p:txBody>
      </p:sp>
      <p:sp>
        <p:nvSpPr>
          <p:cNvPr id="538" name="Google Shape;538;p38"/>
          <p:cNvSpPr/>
          <p:nvPr/>
        </p:nvSpPr>
        <p:spPr>
          <a:xfrm>
            <a:off x="1002125" y="1914550"/>
            <a:ext cx="8778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12%</a:t>
            </a:r>
            <a:endParaRPr sz="2000" b="1">
              <a:solidFill>
                <a:srgbClr val="FFFFFF"/>
              </a:solidFill>
              <a:latin typeface="Questrial"/>
              <a:ea typeface="Questrial"/>
              <a:cs typeface="Questrial"/>
              <a:sym typeface="Questrial"/>
            </a:endParaRPr>
          </a:p>
        </p:txBody>
      </p:sp>
      <p:sp>
        <p:nvSpPr>
          <p:cNvPr id="539" name="Google Shape;539;p38"/>
          <p:cNvSpPr/>
          <p:nvPr/>
        </p:nvSpPr>
        <p:spPr>
          <a:xfrm>
            <a:off x="1858200" y="1914550"/>
            <a:ext cx="11703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16%</a:t>
            </a:r>
            <a:endParaRPr sz="2000" b="1">
              <a:solidFill>
                <a:srgbClr val="FFFFFF"/>
              </a:solidFill>
              <a:latin typeface="Questrial"/>
              <a:ea typeface="Questrial"/>
              <a:cs typeface="Questrial"/>
              <a:sym typeface="Questrial"/>
            </a:endParaRPr>
          </a:p>
        </p:txBody>
      </p:sp>
      <p:sp>
        <p:nvSpPr>
          <p:cNvPr id="540" name="Google Shape;540;p38"/>
          <p:cNvSpPr/>
          <p:nvPr/>
        </p:nvSpPr>
        <p:spPr>
          <a:xfrm>
            <a:off x="3028500" y="1914550"/>
            <a:ext cx="28530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39%</a:t>
            </a:r>
            <a:endParaRPr sz="2000" b="1">
              <a:solidFill>
                <a:srgbClr val="FFFFFF"/>
              </a:solidFill>
              <a:latin typeface="Questrial"/>
              <a:ea typeface="Questrial"/>
              <a:cs typeface="Questrial"/>
              <a:sym typeface="Questrial"/>
            </a:endParaRPr>
          </a:p>
        </p:txBody>
      </p:sp>
      <p:sp>
        <p:nvSpPr>
          <p:cNvPr id="541" name="Google Shape;541;p38"/>
          <p:cNvSpPr/>
          <p:nvPr/>
        </p:nvSpPr>
        <p:spPr>
          <a:xfrm>
            <a:off x="5881500" y="1914550"/>
            <a:ext cx="24357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33%</a:t>
            </a:r>
            <a:endParaRPr sz="2000" b="1">
              <a:solidFill>
                <a:srgbClr val="FFFFFF"/>
              </a:solidFill>
              <a:latin typeface="Questrial"/>
              <a:ea typeface="Questrial"/>
              <a:cs typeface="Questrial"/>
              <a:sym typeface="Questrial"/>
            </a:endParaRPr>
          </a:p>
        </p:txBody>
      </p:sp>
      <p:grpSp>
        <p:nvGrpSpPr>
          <p:cNvPr id="542" name="Google Shape;542;p38"/>
          <p:cNvGrpSpPr/>
          <p:nvPr/>
        </p:nvGrpSpPr>
        <p:grpSpPr>
          <a:xfrm>
            <a:off x="5391300" y="2371725"/>
            <a:ext cx="3809350" cy="2647950"/>
            <a:chOff x="5391300" y="2371725"/>
            <a:chExt cx="3809350" cy="2647950"/>
          </a:xfrm>
        </p:grpSpPr>
        <p:sp>
          <p:nvSpPr>
            <p:cNvPr id="543" name="Google Shape;543;p38"/>
            <p:cNvSpPr txBox="1"/>
            <p:nvPr/>
          </p:nvSpPr>
          <p:spPr>
            <a:xfrm>
              <a:off x="5881500" y="2571750"/>
              <a:ext cx="2897400" cy="2339700"/>
            </a:xfrm>
            <a:prstGeom prst="rect">
              <a:avLst/>
            </a:prstGeom>
            <a:solidFill>
              <a:srgbClr val="294C6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Questrial"/>
                  <a:ea typeface="Questrial"/>
                  <a:cs typeface="Questrial"/>
                  <a:sym typeface="Questrial"/>
                </a:rPr>
                <a:t>The internship has provided me with </a:t>
              </a:r>
              <a:r>
                <a:rPr lang="en" b="1">
                  <a:solidFill>
                    <a:srgbClr val="FFFFFF"/>
                  </a:solidFill>
                  <a:latin typeface="Questrial"/>
                  <a:ea typeface="Questrial"/>
                  <a:cs typeface="Questrial"/>
                  <a:sym typeface="Questrial"/>
                </a:rPr>
                <a:t>an invaluable international experience in consulting</a:t>
              </a:r>
              <a:r>
                <a:rPr lang="en">
                  <a:solidFill>
                    <a:srgbClr val="FFFFFF"/>
                  </a:solidFill>
                  <a:latin typeface="Questrial"/>
                  <a:ea typeface="Questrial"/>
                  <a:cs typeface="Questrial"/>
                  <a:sym typeface="Questrial"/>
                </a:rPr>
                <a:t>. I am confident that it will give me </a:t>
              </a:r>
              <a:r>
                <a:rPr lang="en" b="1">
                  <a:solidFill>
                    <a:srgbClr val="FFFFFF"/>
                  </a:solidFill>
                  <a:latin typeface="Questrial"/>
                  <a:ea typeface="Questrial"/>
                  <a:cs typeface="Questrial"/>
                  <a:sym typeface="Questrial"/>
                </a:rPr>
                <a:t>an</a:t>
              </a:r>
              <a:endParaRPr b="1">
                <a:solidFill>
                  <a:srgbClr val="FFFFFF"/>
                </a:solidFill>
                <a:latin typeface="Questrial"/>
                <a:ea typeface="Questrial"/>
                <a:cs typeface="Questrial"/>
                <a:sym typeface="Questrial"/>
              </a:endParaRPr>
            </a:p>
            <a:p>
              <a:pPr marL="0" lvl="0" indent="0" algn="ctr" rtl="0">
                <a:spcBef>
                  <a:spcPts val="0"/>
                </a:spcBef>
                <a:spcAft>
                  <a:spcPts val="0"/>
                </a:spcAft>
                <a:buNone/>
              </a:pPr>
              <a:r>
                <a:rPr lang="en" b="1">
                  <a:solidFill>
                    <a:srgbClr val="FFFFFF"/>
                  </a:solidFill>
                  <a:latin typeface="Questrial"/>
                  <a:ea typeface="Questrial"/>
                  <a:cs typeface="Questrial"/>
                  <a:sym typeface="Questrial"/>
                </a:rPr>
                <a:t>advantage over other applicants</a:t>
              </a:r>
              <a:r>
                <a:rPr lang="en">
                  <a:solidFill>
                    <a:srgbClr val="FFFFFF"/>
                  </a:solidFill>
                  <a:latin typeface="Questrial"/>
                  <a:ea typeface="Questrial"/>
                  <a:cs typeface="Questrial"/>
                  <a:sym typeface="Questrial"/>
                </a:rPr>
                <a:t> when looking for a new position.</a:t>
              </a:r>
              <a:endParaRPr>
                <a:solidFill>
                  <a:srgbClr val="FFFFFF"/>
                </a:solidFill>
                <a:latin typeface="Questrial"/>
                <a:ea typeface="Questrial"/>
                <a:cs typeface="Questrial"/>
                <a:sym typeface="Questrial"/>
              </a:endParaRPr>
            </a:p>
            <a:p>
              <a:pPr marL="0" lvl="0" indent="0" algn="ctr" rtl="0">
                <a:spcBef>
                  <a:spcPts val="0"/>
                </a:spcBef>
                <a:spcAft>
                  <a:spcPts val="0"/>
                </a:spcAft>
                <a:buNone/>
              </a:pPr>
              <a:endParaRPr>
                <a:solidFill>
                  <a:srgbClr val="FFFFFF"/>
                </a:solidFill>
                <a:latin typeface="Questrial"/>
                <a:ea typeface="Questrial"/>
                <a:cs typeface="Questrial"/>
                <a:sym typeface="Questrial"/>
              </a:endParaRPr>
            </a:p>
            <a:p>
              <a:pPr marL="0" lvl="0" indent="0" algn="ctr" rtl="0">
                <a:spcBef>
                  <a:spcPts val="0"/>
                </a:spcBef>
                <a:spcAft>
                  <a:spcPts val="0"/>
                </a:spcAft>
                <a:buNone/>
              </a:pPr>
              <a:r>
                <a:rPr lang="en" b="1">
                  <a:solidFill>
                    <a:srgbClr val="FFFFFF"/>
                  </a:solidFill>
                  <a:latin typeface="Questrial"/>
                  <a:ea typeface="Questrial"/>
                  <a:cs typeface="Questrial"/>
                  <a:sym typeface="Questrial"/>
                </a:rPr>
                <a:t>Dorottya Fekete, Goldsmiths, University of London, Business intern in Beijing</a:t>
              </a:r>
              <a:endParaRPr b="1">
                <a:solidFill>
                  <a:srgbClr val="FFFFFF"/>
                </a:solidFill>
                <a:latin typeface="Questrial"/>
                <a:ea typeface="Questrial"/>
                <a:cs typeface="Questrial"/>
                <a:sym typeface="Questrial"/>
              </a:endParaRPr>
            </a:p>
          </p:txBody>
        </p:sp>
        <p:sp>
          <p:nvSpPr>
            <p:cNvPr id="544" name="Google Shape;544;p38"/>
            <p:cNvSpPr txBox="1"/>
            <p:nvPr/>
          </p:nvSpPr>
          <p:spPr>
            <a:xfrm>
              <a:off x="5391300" y="2371725"/>
              <a:ext cx="952500" cy="5334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 sz="15000">
                  <a:solidFill>
                    <a:srgbClr val="3AAFA9"/>
                  </a:solidFill>
                </a:rPr>
                <a:t>“</a:t>
              </a:r>
              <a:endParaRPr sz="15000">
                <a:solidFill>
                  <a:srgbClr val="3AAFA9"/>
                </a:solidFill>
              </a:endParaRPr>
            </a:p>
          </p:txBody>
        </p:sp>
        <p:sp>
          <p:nvSpPr>
            <p:cNvPr id="545" name="Google Shape;545;p38"/>
            <p:cNvSpPr txBox="1"/>
            <p:nvPr/>
          </p:nvSpPr>
          <p:spPr>
            <a:xfrm rot="10800000">
              <a:off x="8248150" y="4486275"/>
              <a:ext cx="952500" cy="5334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 sz="15000">
                  <a:solidFill>
                    <a:srgbClr val="3AAFA9"/>
                  </a:solidFill>
                </a:rPr>
                <a:t>“</a:t>
              </a:r>
              <a:endParaRPr sz="15000">
                <a:solidFill>
                  <a:srgbClr val="3AAFA9"/>
                </a:solidFill>
              </a:endParaRPr>
            </a:p>
          </p:txBody>
        </p:sp>
      </p:grpSp>
      <p:sp>
        <p:nvSpPr>
          <p:cNvPr id="546" name="Google Shape;546;p38"/>
          <p:cNvSpPr txBox="1"/>
          <p:nvPr/>
        </p:nvSpPr>
        <p:spPr>
          <a:xfrm>
            <a:off x="73025" y="2470150"/>
            <a:ext cx="5705400" cy="22599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500">
                <a:solidFill>
                  <a:schemeClr val="dk1"/>
                </a:solidFill>
                <a:highlight>
                  <a:srgbClr val="FFFFFF"/>
                </a:highlight>
                <a:latin typeface="Questrial"/>
                <a:ea typeface="Questrial"/>
                <a:cs typeface="Questrial"/>
                <a:sym typeface="Questrial"/>
              </a:rPr>
              <a:t>Here we note the </a:t>
            </a:r>
            <a:r>
              <a:rPr lang="en" sz="1500">
                <a:solidFill>
                  <a:schemeClr val="dk1"/>
                </a:solidFill>
                <a:highlight>
                  <a:srgbClr val="FFFF00"/>
                </a:highlight>
                <a:latin typeface="Questrial"/>
                <a:ea typeface="Questrial"/>
                <a:cs typeface="Questrial"/>
                <a:sym typeface="Questrial"/>
              </a:rPr>
              <a:t>biggest skills impact </a:t>
            </a:r>
            <a:r>
              <a:rPr lang="en" sz="1500">
                <a:solidFill>
                  <a:schemeClr val="dk1"/>
                </a:solidFill>
                <a:highlight>
                  <a:srgbClr val="FFFFFF"/>
                </a:highlight>
                <a:latin typeface="Questrial"/>
                <a:ea typeface="Questrial"/>
                <a:cs typeface="Questrial"/>
                <a:sym typeface="Questrial"/>
              </a:rPr>
              <a:t>in favor of in-person internships </a:t>
            </a:r>
            <a:endParaRPr sz="1500">
              <a:solidFill>
                <a:schemeClr val="dk1"/>
              </a:solidFill>
              <a:highlight>
                <a:srgbClr val="FFFFFF"/>
              </a:highlight>
              <a:latin typeface="Questrial"/>
              <a:ea typeface="Questrial"/>
              <a:cs typeface="Questrial"/>
              <a:sym typeface="Questrial"/>
            </a:endParaRPr>
          </a:p>
          <a:p>
            <a:pPr marL="457200" lvl="0" indent="-323850" algn="l" rtl="0">
              <a:lnSpc>
                <a:spcPct val="100000"/>
              </a:lnSpc>
              <a:spcBef>
                <a:spcPts val="1000"/>
              </a:spcBef>
              <a:spcAft>
                <a:spcPts val="0"/>
              </a:spcAft>
              <a:buClr>
                <a:schemeClr val="dk1"/>
              </a:buClr>
              <a:buSzPts val="1500"/>
              <a:buFont typeface="Questrial"/>
              <a:buChar char="●"/>
            </a:pPr>
            <a:r>
              <a:rPr lang="en" sz="1500">
                <a:solidFill>
                  <a:schemeClr val="dk1"/>
                </a:solidFill>
                <a:highlight>
                  <a:srgbClr val="FFFFFF"/>
                </a:highlight>
                <a:latin typeface="Questrial"/>
                <a:ea typeface="Questrial"/>
                <a:cs typeface="Questrial"/>
                <a:sym typeface="Questrial"/>
              </a:rPr>
              <a:t>This was despite similarities between the two experiences in terms of career fields, company types, and similar project-based tasks and assignments</a:t>
            </a:r>
            <a:endParaRPr sz="1500">
              <a:solidFill>
                <a:schemeClr val="dk1"/>
              </a:solidFill>
              <a:highlight>
                <a:srgbClr val="FFFFFF"/>
              </a:highlight>
              <a:latin typeface="Questrial"/>
              <a:ea typeface="Questrial"/>
              <a:cs typeface="Questrial"/>
              <a:sym typeface="Questrial"/>
            </a:endParaRPr>
          </a:p>
          <a:p>
            <a:pPr marL="457200" lvl="0" indent="-323850" algn="l" rtl="0">
              <a:lnSpc>
                <a:spcPct val="100000"/>
              </a:lnSpc>
              <a:spcBef>
                <a:spcPts val="1000"/>
              </a:spcBef>
              <a:spcAft>
                <a:spcPts val="0"/>
              </a:spcAft>
              <a:buClr>
                <a:schemeClr val="dk1"/>
              </a:buClr>
              <a:buSzPts val="1500"/>
              <a:buFont typeface="Questrial"/>
              <a:buChar char="●"/>
            </a:pPr>
            <a:r>
              <a:rPr lang="en" sz="1500">
                <a:solidFill>
                  <a:schemeClr val="dk1"/>
                </a:solidFill>
                <a:highlight>
                  <a:srgbClr val="FFFFFF"/>
                </a:highlight>
                <a:latin typeface="Questrial"/>
                <a:ea typeface="Questrial"/>
                <a:cs typeface="Questrial"/>
                <a:sym typeface="Questrial"/>
              </a:rPr>
              <a:t>This skills difference may be due to the very nature of in-person work, and how it is perceived as “</a:t>
            </a:r>
            <a:r>
              <a:rPr lang="en" sz="1500">
                <a:solidFill>
                  <a:schemeClr val="dk1"/>
                </a:solidFill>
                <a:highlight>
                  <a:srgbClr val="FFFF00"/>
                </a:highlight>
                <a:latin typeface="Questrial"/>
                <a:ea typeface="Questrial"/>
                <a:cs typeface="Questrial"/>
                <a:sym typeface="Questrial"/>
              </a:rPr>
              <a:t>real-world work” with students experiencing commutes, office culture, and watercooler interactions </a:t>
            </a:r>
            <a:r>
              <a:rPr lang="en" sz="1500">
                <a:solidFill>
                  <a:schemeClr val="dk1"/>
                </a:solidFill>
                <a:highlight>
                  <a:srgbClr val="FFFFFF"/>
                </a:highlight>
                <a:latin typeface="Questrial"/>
                <a:ea typeface="Questrial"/>
                <a:cs typeface="Questrial"/>
                <a:sym typeface="Questrial"/>
              </a:rPr>
              <a:t>for the very first time</a:t>
            </a:r>
            <a:endParaRPr sz="1500">
              <a:solidFill>
                <a:schemeClr val="dk1"/>
              </a:solidFill>
              <a:highlight>
                <a:srgbClr val="FFFFFF"/>
              </a:highlight>
              <a:latin typeface="Questrial"/>
              <a:ea typeface="Questrial"/>
              <a:cs typeface="Questrial"/>
              <a:sym typeface="Questrial"/>
            </a:endParaRPr>
          </a:p>
          <a:p>
            <a:pPr marL="0" lvl="0" indent="0" algn="l" rtl="0">
              <a:lnSpc>
                <a:spcPct val="115000"/>
              </a:lnSpc>
              <a:spcBef>
                <a:spcPts val="1000"/>
              </a:spcBef>
              <a:spcAft>
                <a:spcPts val="0"/>
              </a:spcAft>
              <a:buNone/>
            </a:pPr>
            <a:endParaRPr sz="1100">
              <a:solidFill>
                <a:schemeClr val="dk1"/>
              </a:solidFill>
              <a:highlight>
                <a:srgbClr val="FFFFFF"/>
              </a:highlight>
              <a:latin typeface="Questrial"/>
              <a:ea typeface="Questrial"/>
              <a:cs typeface="Questrial"/>
              <a:sym typeface="Quest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9"/>
          <p:cNvSpPr/>
          <p:nvPr/>
        </p:nvSpPr>
        <p:spPr>
          <a:xfrm>
            <a:off x="1002125" y="1457375"/>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4367225" y="1457375"/>
            <a:ext cx="31455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42%</a:t>
            </a:r>
            <a:endParaRPr sz="2000" b="1">
              <a:solidFill>
                <a:srgbClr val="FFFFFF"/>
              </a:solidFill>
              <a:latin typeface="Questrial"/>
              <a:ea typeface="Questrial"/>
              <a:cs typeface="Questrial"/>
              <a:sym typeface="Questrial"/>
            </a:endParaRPr>
          </a:p>
        </p:txBody>
      </p:sp>
      <p:sp>
        <p:nvSpPr>
          <p:cNvPr id="553" name="Google Shape;553;p39"/>
          <p:cNvSpPr txBox="1"/>
          <p:nvPr/>
        </p:nvSpPr>
        <p:spPr>
          <a:xfrm>
            <a:off x="247275" y="148375"/>
            <a:ext cx="881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17525A"/>
                </a:solidFill>
                <a:latin typeface="Questrial"/>
                <a:ea typeface="Questrial"/>
                <a:cs typeface="Questrial"/>
                <a:sym typeface="Questrial"/>
              </a:rPr>
              <a:t>GLOBAL / INTERCULTURAL FLUENCY</a:t>
            </a:r>
            <a:endParaRPr sz="3300" b="1">
              <a:solidFill>
                <a:srgbClr val="17525A"/>
              </a:solidFill>
              <a:latin typeface="Questrial"/>
              <a:ea typeface="Questrial"/>
              <a:cs typeface="Questrial"/>
              <a:sym typeface="Questrial"/>
            </a:endParaRPr>
          </a:p>
        </p:txBody>
      </p:sp>
      <p:cxnSp>
        <p:nvCxnSpPr>
          <p:cNvPr id="554" name="Google Shape;554;p39"/>
          <p:cNvCxnSpPr/>
          <p:nvPr/>
        </p:nvCxnSpPr>
        <p:spPr>
          <a:xfrm>
            <a:off x="33925" y="838075"/>
            <a:ext cx="5457000" cy="3000"/>
          </a:xfrm>
          <a:prstGeom prst="straightConnector1">
            <a:avLst/>
          </a:prstGeom>
          <a:noFill/>
          <a:ln w="114300" cap="flat" cmpd="sng">
            <a:solidFill>
              <a:srgbClr val="3AAFA9"/>
            </a:solidFill>
            <a:prstDash val="solid"/>
            <a:round/>
            <a:headEnd type="none" w="med" len="med"/>
            <a:tailEnd type="none" w="med" len="med"/>
          </a:ln>
        </p:spPr>
      </p:cxnSp>
      <p:graphicFrame>
        <p:nvGraphicFramePr>
          <p:cNvPr id="555" name="Google Shape;555;p39"/>
          <p:cNvGraphicFramePr/>
          <p:nvPr/>
        </p:nvGraphicFramePr>
        <p:xfrm>
          <a:off x="1002150" y="1100900"/>
          <a:ext cx="3000000" cy="3000000"/>
        </p:xfrm>
        <a:graphic>
          <a:graphicData uri="http://schemas.openxmlformats.org/drawingml/2006/table">
            <a:tbl>
              <a:tblPr>
                <a:noFill/>
                <a:tableStyleId>{D373A9B7-E5CC-4826-B7D7-A386FE2DA78A}</a:tableStyleId>
              </a:tblPr>
              <a:tblGrid>
                <a:gridCol w="146305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289525">
                <a:tc>
                  <a:txBody>
                    <a:bodyPr/>
                    <a:lstStyle/>
                    <a:p>
                      <a:pPr marL="0" lvl="0" indent="0" algn="ctr" rtl="0">
                        <a:spcBef>
                          <a:spcPts val="0"/>
                        </a:spcBef>
                        <a:spcAft>
                          <a:spcPts val="0"/>
                        </a:spcAft>
                        <a:buNone/>
                      </a:pPr>
                      <a:r>
                        <a:rPr lang="en" sz="700" b="1">
                          <a:latin typeface="Questrial"/>
                          <a:ea typeface="Questrial"/>
                          <a:cs typeface="Questrial"/>
                          <a:sym typeface="Questrial"/>
                        </a:rPr>
                        <a:t>Significant Loss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Loss </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No Change</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Gain</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b="1">
                          <a:latin typeface="Questrial"/>
                          <a:ea typeface="Questrial"/>
                          <a:cs typeface="Questrial"/>
                          <a:sym typeface="Questrial"/>
                        </a:rPr>
                        <a:t>Significant Gain (+2)</a:t>
                      </a:r>
                      <a:endParaRPr sz="700"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556" name="Google Shape;556;p39"/>
          <p:cNvCxnSpPr/>
          <p:nvPr/>
        </p:nvCxnSpPr>
        <p:spPr>
          <a:xfrm rot="10800000" flipH="1">
            <a:off x="1540150" y="1128725"/>
            <a:ext cx="426900" cy="1200"/>
          </a:xfrm>
          <a:prstGeom prst="straightConnector1">
            <a:avLst/>
          </a:prstGeom>
          <a:noFill/>
          <a:ln w="38100" cap="flat" cmpd="sng">
            <a:solidFill>
              <a:srgbClr val="17525A"/>
            </a:solidFill>
            <a:prstDash val="solid"/>
            <a:round/>
            <a:headEnd type="none" w="med" len="med"/>
            <a:tailEnd type="none" w="med" len="med"/>
          </a:ln>
        </p:spPr>
      </p:cxnSp>
      <p:cxnSp>
        <p:nvCxnSpPr>
          <p:cNvPr id="557" name="Google Shape;557;p39"/>
          <p:cNvCxnSpPr/>
          <p:nvPr/>
        </p:nvCxnSpPr>
        <p:spPr>
          <a:xfrm rot="10800000" flipH="1">
            <a:off x="2969625" y="1128725"/>
            <a:ext cx="445200" cy="1200"/>
          </a:xfrm>
          <a:prstGeom prst="straightConnector1">
            <a:avLst/>
          </a:prstGeom>
          <a:noFill/>
          <a:ln w="38100" cap="flat" cmpd="sng">
            <a:solidFill>
              <a:srgbClr val="3AAFA9"/>
            </a:solidFill>
            <a:prstDash val="solid"/>
            <a:round/>
            <a:headEnd type="none" w="med" len="med"/>
            <a:tailEnd type="none" w="med" len="med"/>
          </a:ln>
        </p:spPr>
      </p:cxnSp>
      <p:cxnSp>
        <p:nvCxnSpPr>
          <p:cNvPr id="558" name="Google Shape;558;p39"/>
          <p:cNvCxnSpPr/>
          <p:nvPr/>
        </p:nvCxnSpPr>
        <p:spPr>
          <a:xfrm>
            <a:off x="4429350" y="1129925"/>
            <a:ext cx="456900" cy="3600"/>
          </a:xfrm>
          <a:prstGeom prst="straightConnector1">
            <a:avLst/>
          </a:prstGeom>
          <a:noFill/>
          <a:ln w="38100" cap="flat" cmpd="sng">
            <a:solidFill>
              <a:srgbClr val="78909C"/>
            </a:solidFill>
            <a:prstDash val="solid"/>
            <a:round/>
            <a:headEnd type="none" w="med" len="med"/>
            <a:tailEnd type="none" w="med" len="med"/>
          </a:ln>
        </p:spPr>
      </p:cxnSp>
      <p:cxnSp>
        <p:nvCxnSpPr>
          <p:cNvPr id="559" name="Google Shape;559;p39"/>
          <p:cNvCxnSpPr/>
          <p:nvPr/>
        </p:nvCxnSpPr>
        <p:spPr>
          <a:xfrm rot="10800000" flipH="1">
            <a:off x="5889075" y="1128725"/>
            <a:ext cx="454500" cy="1200"/>
          </a:xfrm>
          <a:prstGeom prst="straightConnector1">
            <a:avLst/>
          </a:prstGeom>
          <a:noFill/>
          <a:ln w="38100" cap="flat" cmpd="sng">
            <a:solidFill>
              <a:srgbClr val="F5A118"/>
            </a:solidFill>
            <a:prstDash val="solid"/>
            <a:round/>
            <a:headEnd type="none" w="med" len="med"/>
            <a:tailEnd type="none" w="med" len="med"/>
          </a:ln>
        </p:spPr>
      </p:cxnSp>
      <p:cxnSp>
        <p:nvCxnSpPr>
          <p:cNvPr id="560" name="Google Shape;560;p39"/>
          <p:cNvCxnSpPr/>
          <p:nvPr/>
        </p:nvCxnSpPr>
        <p:spPr>
          <a:xfrm rot="10800000" flipH="1">
            <a:off x="7348800" y="1128725"/>
            <a:ext cx="456900" cy="1200"/>
          </a:xfrm>
          <a:prstGeom prst="straightConnector1">
            <a:avLst/>
          </a:prstGeom>
          <a:noFill/>
          <a:ln w="38100" cap="flat" cmpd="sng">
            <a:solidFill>
              <a:srgbClr val="ACA0BB"/>
            </a:solidFill>
            <a:prstDash val="solid"/>
            <a:round/>
            <a:headEnd type="none" w="med" len="med"/>
            <a:tailEnd type="none" w="med" len="med"/>
          </a:ln>
        </p:spPr>
      </p:cxnSp>
      <p:graphicFrame>
        <p:nvGraphicFramePr>
          <p:cNvPr id="561" name="Google Shape;561;p39"/>
          <p:cNvGraphicFramePr/>
          <p:nvPr/>
        </p:nvGraphicFramePr>
        <p:xfrm>
          <a:off x="151925" y="1432775"/>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419100">
                <a:tc>
                  <a:txBody>
                    <a:bodyPr/>
                    <a:lstStyle/>
                    <a:p>
                      <a:pPr marL="0" lvl="0" indent="0" algn="r" rtl="0">
                        <a:spcBef>
                          <a:spcPts val="0"/>
                        </a:spcBef>
                        <a:spcAft>
                          <a:spcPts val="0"/>
                        </a:spcAft>
                        <a:buNone/>
                      </a:pPr>
                      <a:r>
                        <a:rPr lang="en" sz="1000" b="1">
                          <a:latin typeface="Questrial"/>
                          <a:ea typeface="Questrial"/>
                          <a:cs typeface="Questrial"/>
                          <a:sym typeface="Questrial"/>
                        </a:rPr>
                        <a:t>Remote</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r" rtl="0">
                        <a:spcBef>
                          <a:spcPts val="0"/>
                        </a:spcBef>
                        <a:spcAft>
                          <a:spcPts val="0"/>
                        </a:spcAft>
                        <a:buNone/>
                      </a:pPr>
                      <a:r>
                        <a:rPr lang="en" sz="1000" b="1">
                          <a:latin typeface="Questrial"/>
                          <a:ea typeface="Questrial"/>
                          <a:cs typeface="Questrial"/>
                          <a:sym typeface="Questrial"/>
                        </a:rPr>
                        <a:t>In-Person</a:t>
                      </a:r>
                      <a:endParaRPr sz="1000" b="1">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62" name="Google Shape;562;p39"/>
          <p:cNvGraphicFramePr/>
          <p:nvPr/>
        </p:nvGraphicFramePr>
        <p:xfrm>
          <a:off x="8248150" y="1432770"/>
          <a:ext cx="3000000" cy="3000000"/>
        </p:xfrm>
        <a:graphic>
          <a:graphicData uri="http://schemas.openxmlformats.org/drawingml/2006/table">
            <a:tbl>
              <a:tblPr>
                <a:noFill/>
                <a:tableStyleId>{D373A9B7-E5CC-4826-B7D7-A386FE2DA78A}</a:tableStyleId>
              </a:tblPr>
              <a:tblGrid>
                <a:gridCol w="814925">
                  <a:extLst>
                    <a:ext uri="{9D8B030D-6E8A-4147-A177-3AD203B41FA5}">
                      <a16:colId xmlns:a16="http://schemas.microsoft.com/office/drawing/2014/main" val="20000"/>
                    </a:ext>
                  </a:extLst>
                </a:gridCol>
              </a:tblGrid>
              <a:tr h="394500">
                <a:tc>
                  <a:txBody>
                    <a:bodyPr/>
                    <a:lstStyle/>
                    <a:p>
                      <a:pPr marL="0" lvl="0" indent="0" algn="ctr" rtl="0">
                        <a:lnSpc>
                          <a:spcPct val="90000"/>
                        </a:lnSpc>
                        <a:spcBef>
                          <a:spcPts val="0"/>
                        </a:spcBef>
                        <a:spcAft>
                          <a:spcPts val="0"/>
                        </a:spcAft>
                        <a:buNone/>
                      </a:pPr>
                      <a:r>
                        <a:rPr lang="en" sz="1000">
                          <a:latin typeface="Questrial"/>
                          <a:ea typeface="Questrial"/>
                          <a:cs typeface="Questrial"/>
                          <a:sym typeface="Questrial"/>
                        </a:rPr>
                        <a:t>Total Gain:</a:t>
                      </a:r>
                      <a:endParaRPr sz="1000">
                        <a:latin typeface="Questrial"/>
                        <a:ea typeface="Questrial"/>
                        <a:cs typeface="Questrial"/>
                        <a:sym typeface="Questrial"/>
                      </a:endParaRPr>
                    </a:p>
                    <a:p>
                      <a:pPr marL="0" lvl="0" indent="0" algn="ctr" rtl="0">
                        <a:lnSpc>
                          <a:spcPct val="90000"/>
                        </a:lnSpc>
                        <a:spcBef>
                          <a:spcPts val="0"/>
                        </a:spcBef>
                        <a:spcAft>
                          <a:spcPts val="0"/>
                        </a:spcAft>
                        <a:buNone/>
                      </a:pPr>
                      <a:r>
                        <a:rPr lang="en" sz="2000" b="1">
                          <a:highlight>
                            <a:srgbClr val="FFFF00"/>
                          </a:highlight>
                          <a:latin typeface="Questrial"/>
                          <a:ea typeface="Questrial"/>
                          <a:cs typeface="Questrial"/>
                          <a:sym typeface="Questrial"/>
                        </a:rPr>
                        <a:t>53%</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00">
                <a:tc>
                  <a:txBody>
                    <a:bodyPr/>
                    <a:lstStyle/>
                    <a:p>
                      <a:pPr marL="0" lvl="0" indent="0" algn="ctr" rtl="0">
                        <a:lnSpc>
                          <a:spcPct val="90000"/>
                        </a:lnSpc>
                        <a:spcBef>
                          <a:spcPts val="0"/>
                        </a:spcBef>
                        <a:spcAft>
                          <a:spcPts val="0"/>
                        </a:spcAft>
                        <a:buClr>
                          <a:srgbClr val="000000"/>
                        </a:buClr>
                        <a:buSzPts val="1100"/>
                        <a:buFont typeface="Arial"/>
                        <a:buNone/>
                      </a:pPr>
                      <a:r>
                        <a:rPr lang="en" sz="1000">
                          <a:solidFill>
                            <a:srgbClr val="000000"/>
                          </a:solidFill>
                          <a:latin typeface="Questrial"/>
                          <a:ea typeface="Questrial"/>
                          <a:cs typeface="Questrial"/>
                          <a:sym typeface="Questrial"/>
                        </a:rPr>
                        <a:t>Total Gain:</a:t>
                      </a:r>
                      <a:endParaRPr sz="1000">
                        <a:solidFill>
                          <a:srgbClr val="000000"/>
                        </a:solidFill>
                        <a:latin typeface="Questrial"/>
                        <a:ea typeface="Questrial"/>
                        <a:cs typeface="Questrial"/>
                        <a:sym typeface="Questrial"/>
                      </a:endParaRPr>
                    </a:p>
                    <a:p>
                      <a:pPr marL="0" lvl="0" indent="0" algn="ctr" rtl="0">
                        <a:lnSpc>
                          <a:spcPct val="90000"/>
                        </a:lnSpc>
                        <a:spcBef>
                          <a:spcPts val="0"/>
                        </a:spcBef>
                        <a:spcAft>
                          <a:spcPts val="0"/>
                        </a:spcAft>
                        <a:buClr>
                          <a:srgbClr val="000000"/>
                        </a:buClr>
                        <a:buSzPts val="1100"/>
                        <a:buFont typeface="Arial"/>
                        <a:buNone/>
                      </a:pPr>
                      <a:r>
                        <a:rPr lang="en" sz="2000" b="1">
                          <a:highlight>
                            <a:srgbClr val="FFFF00"/>
                          </a:highlight>
                          <a:latin typeface="Questrial"/>
                          <a:ea typeface="Questrial"/>
                          <a:cs typeface="Questrial"/>
                          <a:sym typeface="Questrial"/>
                        </a:rPr>
                        <a:t>51</a:t>
                      </a:r>
                      <a:r>
                        <a:rPr lang="en" sz="2000" b="1">
                          <a:solidFill>
                            <a:srgbClr val="000000"/>
                          </a:solidFill>
                          <a:highlight>
                            <a:srgbClr val="FFFF00"/>
                          </a:highlight>
                          <a:latin typeface="Questrial"/>
                          <a:ea typeface="Questrial"/>
                          <a:cs typeface="Questrial"/>
                          <a:sym typeface="Questrial"/>
                        </a:rPr>
                        <a:t>%</a:t>
                      </a:r>
                      <a:endParaRPr sz="2000" b="1">
                        <a:highlight>
                          <a:srgbClr val="FFFF00"/>
                        </a:highlight>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63" name="Google Shape;563;p39"/>
          <p:cNvSpPr/>
          <p:nvPr/>
        </p:nvSpPr>
        <p:spPr>
          <a:xfrm>
            <a:off x="1002125" y="1914550"/>
            <a:ext cx="73152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1002125" y="1457375"/>
            <a:ext cx="292500" cy="356400"/>
          </a:xfrm>
          <a:prstGeom prst="rect">
            <a:avLst/>
          </a:prstGeom>
          <a:solidFill>
            <a:srgbClr val="17525A"/>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 sz="2000" b="1">
                <a:solidFill>
                  <a:srgbClr val="FFFFFF"/>
                </a:solidFill>
                <a:latin typeface="Questrial"/>
                <a:ea typeface="Questrial"/>
                <a:cs typeface="Questrial"/>
                <a:sym typeface="Questrial"/>
              </a:rPr>
              <a:t>4</a:t>
            </a:r>
            <a:r>
              <a:rPr lang="en" sz="1200" b="1">
                <a:solidFill>
                  <a:srgbClr val="FFFFFF"/>
                </a:solidFill>
                <a:latin typeface="Questrial"/>
                <a:ea typeface="Questrial"/>
                <a:cs typeface="Questrial"/>
                <a:sym typeface="Questrial"/>
              </a:rPr>
              <a:t>%</a:t>
            </a:r>
            <a:endParaRPr sz="1200" b="1">
              <a:solidFill>
                <a:srgbClr val="FFFFFF"/>
              </a:solidFill>
              <a:latin typeface="Questrial"/>
              <a:ea typeface="Questrial"/>
              <a:cs typeface="Questrial"/>
              <a:sym typeface="Questrial"/>
            </a:endParaRPr>
          </a:p>
        </p:txBody>
      </p:sp>
      <p:sp>
        <p:nvSpPr>
          <p:cNvPr id="565" name="Google Shape;565;p39"/>
          <p:cNvSpPr/>
          <p:nvPr/>
        </p:nvSpPr>
        <p:spPr>
          <a:xfrm>
            <a:off x="1294625" y="1457375"/>
            <a:ext cx="10974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15%</a:t>
            </a:r>
            <a:endParaRPr sz="2000" b="1">
              <a:solidFill>
                <a:srgbClr val="FFFFFF"/>
              </a:solidFill>
              <a:latin typeface="Questrial"/>
              <a:ea typeface="Questrial"/>
              <a:cs typeface="Questrial"/>
              <a:sym typeface="Questrial"/>
            </a:endParaRPr>
          </a:p>
        </p:txBody>
      </p:sp>
      <p:sp>
        <p:nvSpPr>
          <p:cNvPr id="566" name="Google Shape;566;p39"/>
          <p:cNvSpPr/>
          <p:nvPr/>
        </p:nvSpPr>
        <p:spPr>
          <a:xfrm>
            <a:off x="2392025" y="1457375"/>
            <a:ext cx="19752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27%</a:t>
            </a:r>
            <a:endParaRPr sz="2000" b="1">
              <a:solidFill>
                <a:srgbClr val="FFFFFF"/>
              </a:solidFill>
              <a:latin typeface="Questrial"/>
              <a:ea typeface="Questrial"/>
              <a:cs typeface="Questrial"/>
              <a:sym typeface="Questrial"/>
            </a:endParaRPr>
          </a:p>
        </p:txBody>
      </p:sp>
      <p:sp>
        <p:nvSpPr>
          <p:cNvPr id="567" name="Google Shape;567;p39"/>
          <p:cNvSpPr/>
          <p:nvPr/>
        </p:nvSpPr>
        <p:spPr>
          <a:xfrm>
            <a:off x="7512600" y="1457375"/>
            <a:ext cx="8046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11%</a:t>
            </a:r>
            <a:endParaRPr sz="2000" b="1">
              <a:solidFill>
                <a:srgbClr val="FFFFFF"/>
              </a:solidFill>
              <a:latin typeface="Questrial"/>
              <a:ea typeface="Questrial"/>
              <a:cs typeface="Questrial"/>
              <a:sym typeface="Questrial"/>
            </a:endParaRPr>
          </a:p>
        </p:txBody>
      </p:sp>
      <p:sp>
        <p:nvSpPr>
          <p:cNvPr id="568" name="Google Shape;568;p39"/>
          <p:cNvSpPr/>
          <p:nvPr/>
        </p:nvSpPr>
        <p:spPr>
          <a:xfrm>
            <a:off x="1002125" y="1914550"/>
            <a:ext cx="1682400" cy="356400"/>
          </a:xfrm>
          <a:prstGeom prst="rect">
            <a:avLst/>
          </a:prstGeom>
          <a:solidFill>
            <a:srgbClr val="3AAFA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23%</a:t>
            </a:r>
            <a:endParaRPr sz="2000" b="1">
              <a:solidFill>
                <a:srgbClr val="FFFFFF"/>
              </a:solidFill>
              <a:latin typeface="Questrial"/>
              <a:ea typeface="Questrial"/>
              <a:cs typeface="Questrial"/>
              <a:sym typeface="Questrial"/>
            </a:endParaRPr>
          </a:p>
        </p:txBody>
      </p:sp>
      <p:sp>
        <p:nvSpPr>
          <p:cNvPr id="569" name="Google Shape;569;p39"/>
          <p:cNvSpPr/>
          <p:nvPr/>
        </p:nvSpPr>
        <p:spPr>
          <a:xfrm>
            <a:off x="2684525" y="1914550"/>
            <a:ext cx="1902000" cy="356400"/>
          </a:xfrm>
          <a:prstGeom prst="rect">
            <a:avLst/>
          </a:prstGeom>
          <a:solidFill>
            <a:srgbClr val="78909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26%</a:t>
            </a:r>
            <a:endParaRPr sz="2000" b="1">
              <a:solidFill>
                <a:srgbClr val="FFFFFF"/>
              </a:solidFill>
              <a:latin typeface="Questrial"/>
              <a:ea typeface="Questrial"/>
              <a:cs typeface="Questrial"/>
              <a:sym typeface="Questrial"/>
            </a:endParaRPr>
          </a:p>
        </p:txBody>
      </p:sp>
      <p:sp>
        <p:nvSpPr>
          <p:cNvPr id="570" name="Google Shape;570;p39"/>
          <p:cNvSpPr/>
          <p:nvPr/>
        </p:nvSpPr>
        <p:spPr>
          <a:xfrm>
            <a:off x="4586525" y="1914550"/>
            <a:ext cx="2414100" cy="356400"/>
          </a:xfrm>
          <a:prstGeom prst="rect">
            <a:avLst/>
          </a:prstGeom>
          <a:solidFill>
            <a:srgbClr val="F5A11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33%</a:t>
            </a:r>
            <a:endParaRPr sz="2000" b="1">
              <a:solidFill>
                <a:srgbClr val="FFFFFF"/>
              </a:solidFill>
              <a:latin typeface="Questrial"/>
              <a:ea typeface="Questrial"/>
              <a:cs typeface="Questrial"/>
              <a:sym typeface="Questrial"/>
            </a:endParaRPr>
          </a:p>
        </p:txBody>
      </p:sp>
      <p:sp>
        <p:nvSpPr>
          <p:cNvPr id="571" name="Google Shape;571;p39"/>
          <p:cNvSpPr/>
          <p:nvPr/>
        </p:nvSpPr>
        <p:spPr>
          <a:xfrm>
            <a:off x="7000625" y="1914550"/>
            <a:ext cx="1316700" cy="356400"/>
          </a:xfrm>
          <a:prstGeom prst="rect">
            <a:avLst/>
          </a:prstGeom>
          <a:solidFill>
            <a:srgbClr val="ACA0BB"/>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2000" b="1">
                <a:solidFill>
                  <a:srgbClr val="FFFFFF"/>
                </a:solidFill>
                <a:latin typeface="Questrial"/>
                <a:ea typeface="Questrial"/>
                <a:cs typeface="Questrial"/>
                <a:sym typeface="Questrial"/>
              </a:rPr>
              <a:t>18%</a:t>
            </a:r>
            <a:endParaRPr sz="2000" b="1">
              <a:solidFill>
                <a:srgbClr val="FFFFFF"/>
              </a:solidFill>
              <a:latin typeface="Questrial"/>
              <a:ea typeface="Questrial"/>
              <a:cs typeface="Questrial"/>
              <a:sym typeface="Questrial"/>
            </a:endParaRPr>
          </a:p>
        </p:txBody>
      </p:sp>
      <p:sp>
        <p:nvSpPr>
          <p:cNvPr id="572" name="Google Shape;572;p39"/>
          <p:cNvSpPr txBox="1"/>
          <p:nvPr/>
        </p:nvSpPr>
        <p:spPr>
          <a:xfrm>
            <a:off x="339725" y="2640025"/>
            <a:ext cx="8723400" cy="10914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1900">
                <a:solidFill>
                  <a:schemeClr val="dk1"/>
                </a:solidFill>
                <a:highlight>
                  <a:srgbClr val="FFFFFF"/>
                </a:highlight>
                <a:latin typeface="Questrial"/>
                <a:ea typeface="Questrial"/>
                <a:cs typeface="Questrial"/>
                <a:sym typeface="Questrial"/>
              </a:rPr>
              <a:t>A higher percentage of remote interns believed they had improved their global and intercultural fluency skills</a:t>
            </a:r>
            <a:endParaRPr sz="1900">
              <a:solidFill>
                <a:schemeClr val="dk1"/>
              </a:solidFill>
              <a:highlight>
                <a:srgbClr val="FFFFFF"/>
              </a:highlight>
              <a:latin typeface="Questrial"/>
              <a:ea typeface="Questrial"/>
              <a:cs typeface="Questrial"/>
              <a:sym typeface="Questrial"/>
            </a:endParaRPr>
          </a:p>
          <a:p>
            <a:pPr marL="457200" lvl="0" indent="0" algn="l" rtl="0">
              <a:lnSpc>
                <a:spcPct val="115000"/>
              </a:lnSpc>
              <a:spcBef>
                <a:spcPts val="0"/>
              </a:spcBef>
              <a:spcAft>
                <a:spcPts val="0"/>
              </a:spcAft>
              <a:buNone/>
            </a:pPr>
            <a:endParaRPr sz="1900">
              <a:solidFill>
                <a:schemeClr val="dk1"/>
              </a:solidFill>
              <a:highlight>
                <a:srgbClr val="FFFFFF"/>
              </a:highlight>
              <a:latin typeface="Questrial"/>
              <a:ea typeface="Questrial"/>
              <a:cs typeface="Questrial"/>
              <a:sym typeface="Questrial"/>
            </a:endParaRPr>
          </a:p>
          <a:p>
            <a:pPr marL="457200" lvl="0" indent="-349250" algn="l" rtl="0">
              <a:lnSpc>
                <a:spcPct val="115000"/>
              </a:lnSpc>
              <a:spcBef>
                <a:spcPts val="0"/>
              </a:spcBef>
              <a:spcAft>
                <a:spcPts val="0"/>
              </a:spcAft>
              <a:buClr>
                <a:schemeClr val="dk1"/>
              </a:buClr>
              <a:buSzPts val="1900"/>
              <a:buFont typeface="Questrial"/>
              <a:buChar char="●"/>
            </a:pPr>
            <a:r>
              <a:rPr lang="en" sz="1900">
                <a:solidFill>
                  <a:schemeClr val="dk1"/>
                </a:solidFill>
                <a:highlight>
                  <a:srgbClr val="FFFFFF"/>
                </a:highlight>
                <a:latin typeface="Questrial"/>
                <a:ea typeface="Questrial"/>
                <a:cs typeface="Questrial"/>
                <a:sym typeface="Questrial"/>
              </a:rPr>
              <a:t>Both in-person and remote interns did have to work with host companies located in different countries, resulting in </a:t>
            </a:r>
            <a:r>
              <a:rPr lang="en" sz="1900">
                <a:solidFill>
                  <a:schemeClr val="dk1"/>
                </a:solidFill>
                <a:highlight>
                  <a:srgbClr val="FFFF00"/>
                </a:highlight>
                <a:latin typeface="Questrial"/>
                <a:ea typeface="Questrial"/>
                <a:cs typeface="Questrial"/>
                <a:sym typeface="Questrial"/>
              </a:rPr>
              <a:t>working across different  communication styles, professional high-hierarchies, cultural contexts</a:t>
            </a:r>
            <a:r>
              <a:rPr lang="en" sz="1900">
                <a:solidFill>
                  <a:schemeClr val="dk1"/>
                </a:solidFill>
                <a:highlight>
                  <a:srgbClr val="FFFFFF"/>
                </a:highlight>
                <a:latin typeface="Questrial"/>
                <a:ea typeface="Questrial"/>
                <a:cs typeface="Questrial"/>
                <a:sym typeface="Questrial"/>
              </a:rPr>
              <a:t> and more allowing for  intercultural fluency to improve.</a:t>
            </a:r>
            <a:endParaRPr sz="1900">
              <a:solidFill>
                <a:schemeClr val="dk1"/>
              </a:solidFill>
              <a:highlight>
                <a:srgbClr val="FFFFFF"/>
              </a:highlight>
              <a:latin typeface="Questrial"/>
              <a:ea typeface="Questrial"/>
              <a:cs typeface="Questrial"/>
              <a:sym typeface="Questrial"/>
            </a:endParaRPr>
          </a:p>
          <a:p>
            <a:pPr marL="457200" lvl="0" indent="0" algn="l" rtl="0">
              <a:lnSpc>
                <a:spcPct val="115000"/>
              </a:lnSpc>
              <a:spcBef>
                <a:spcPts val="0"/>
              </a:spcBef>
              <a:spcAft>
                <a:spcPts val="0"/>
              </a:spcAft>
              <a:buNone/>
            </a:pPr>
            <a:endParaRPr sz="1900">
              <a:solidFill>
                <a:schemeClr val="dk1"/>
              </a:solidFill>
              <a:highlight>
                <a:srgbClr val="FFFFFF"/>
              </a:highlight>
              <a:latin typeface="Questrial"/>
              <a:ea typeface="Questrial"/>
              <a:cs typeface="Questrial"/>
              <a:sym typeface="Quest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40"/>
          <p:cNvPicPr preferRelativeResize="0"/>
          <p:nvPr/>
        </p:nvPicPr>
        <p:blipFill>
          <a:blip r:embed="rId3">
            <a:alphaModFix/>
          </a:blip>
          <a:stretch>
            <a:fillRect/>
          </a:stretch>
        </p:blipFill>
        <p:spPr>
          <a:xfrm>
            <a:off x="-11" y="0"/>
            <a:ext cx="7706775" cy="5143502"/>
          </a:xfrm>
          <a:prstGeom prst="rect">
            <a:avLst/>
          </a:prstGeom>
          <a:noFill/>
          <a:ln>
            <a:noFill/>
          </a:ln>
        </p:spPr>
      </p:pic>
      <p:sp>
        <p:nvSpPr>
          <p:cNvPr id="578" name="Google Shape;578;p40"/>
          <p:cNvSpPr/>
          <p:nvPr/>
        </p:nvSpPr>
        <p:spPr>
          <a:xfrm flipH="1">
            <a:off x="0" y="-14100"/>
            <a:ext cx="9144000" cy="5157600"/>
          </a:xfrm>
          <a:prstGeom prst="rtTriangle">
            <a:avLst/>
          </a:prstGeom>
          <a:solidFill>
            <a:srgbClr val="3AAFA9"/>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579" name="Google Shape;579;p40"/>
          <p:cNvSpPr/>
          <p:nvPr/>
        </p:nvSpPr>
        <p:spPr>
          <a:xfrm rot="10800000">
            <a:off x="5602200" y="-14100"/>
            <a:ext cx="3541800" cy="987900"/>
          </a:xfrm>
          <a:prstGeom prst="triangle">
            <a:avLst>
              <a:gd name="adj" fmla="val 50000"/>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txBox="1"/>
          <p:nvPr/>
        </p:nvSpPr>
        <p:spPr>
          <a:xfrm>
            <a:off x="3197225" y="2732700"/>
            <a:ext cx="59469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b="1">
                <a:solidFill>
                  <a:srgbClr val="FFFFFF"/>
                </a:solidFill>
                <a:latin typeface="Questrial"/>
                <a:ea typeface="Questrial"/>
                <a:cs typeface="Questrial"/>
                <a:sym typeface="Questrial"/>
              </a:rPr>
              <a:t>Common </a:t>
            </a:r>
            <a:endParaRPr sz="4400" b="1">
              <a:solidFill>
                <a:srgbClr val="FFFFFF"/>
              </a:solidFill>
              <a:latin typeface="Questrial"/>
              <a:ea typeface="Questrial"/>
              <a:cs typeface="Questrial"/>
              <a:sym typeface="Questrial"/>
            </a:endParaRPr>
          </a:p>
          <a:p>
            <a:pPr marL="0" lvl="0" indent="0" algn="ctr" rtl="0">
              <a:spcBef>
                <a:spcPts val="0"/>
              </a:spcBef>
              <a:spcAft>
                <a:spcPts val="0"/>
              </a:spcAft>
              <a:buNone/>
            </a:pPr>
            <a:r>
              <a:rPr lang="en" sz="4400" b="1">
                <a:solidFill>
                  <a:srgbClr val="FFFFFF"/>
                </a:solidFill>
                <a:latin typeface="Questrial"/>
                <a:ea typeface="Questrial"/>
                <a:cs typeface="Questrial"/>
                <a:sym typeface="Questrial"/>
              </a:rPr>
              <a:t>Hypotheses Review</a:t>
            </a:r>
            <a:endParaRPr sz="2800">
              <a:solidFill>
                <a:srgbClr val="FFFFFF"/>
              </a:solidFill>
            </a:endParaRPr>
          </a:p>
        </p:txBody>
      </p:sp>
      <p:pic>
        <p:nvPicPr>
          <p:cNvPr id="581" name="Google Shape;581;p40"/>
          <p:cNvPicPr preferRelativeResize="0"/>
          <p:nvPr/>
        </p:nvPicPr>
        <p:blipFill>
          <a:blip r:embed="rId4">
            <a:alphaModFix/>
          </a:blip>
          <a:stretch>
            <a:fillRect/>
          </a:stretch>
        </p:blipFill>
        <p:spPr>
          <a:xfrm>
            <a:off x="6626225" y="1"/>
            <a:ext cx="1670051" cy="571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1"/>
          <p:cNvSpPr txBox="1"/>
          <p:nvPr/>
        </p:nvSpPr>
        <p:spPr>
          <a:xfrm>
            <a:off x="0" y="1318600"/>
            <a:ext cx="2873400" cy="2678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700" b="1">
                <a:solidFill>
                  <a:srgbClr val="17525A"/>
                </a:solidFill>
                <a:latin typeface="Questrial"/>
                <a:ea typeface="Questrial"/>
                <a:cs typeface="Questrial"/>
                <a:sym typeface="Questrial"/>
              </a:rPr>
              <a:t>INTERCULTURAL FLUENCY WILL HAVE A</a:t>
            </a:r>
            <a:endParaRPr sz="2700" b="1">
              <a:solidFill>
                <a:srgbClr val="17525A"/>
              </a:solidFill>
              <a:latin typeface="Questrial"/>
              <a:ea typeface="Questrial"/>
              <a:cs typeface="Questrial"/>
              <a:sym typeface="Questrial"/>
            </a:endParaRPr>
          </a:p>
          <a:p>
            <a:pPr marL="0" lvl="0" indent="0" algn="r" rtl="0">
              <a:spcBef>
                <a:spcPts val="0"/>
              </a:spcBef>
              <a:spcAft>
                <a:spcPts val="0"/>
              </a:spcAft>
              <a:buNone/>
            </a:pPr>
            <a:r>
              <a:rPr lang="en" sz="2700" b="1">
                <a:solidFill>
                  <a:srgbClr val="17525A"/>
                </a:solidFill>
                <a:latin typeface="Questrial"/>
                <a:ea typeface="Questrial"/>
                <a:cs typeface="Questrial"/>
                <a:sym typeface="Questrial"/>
              </a:rPr>
              <a:t>GREATER IMPACT IN-PERSON</a:t>
            </a:r>
            <a:endParaRPr sz="2700" b="1">
              <a:solidFill>
                <a:srgbClr val="17525A"/>
              </a:solidFill>
              <a:latin typeface="Questrial"/>
              <a:ea typeface="Questrial"/>
              <a:cs typeface="Questrial"/>
              <a:sym typeface="Questrial"/>
            </a:endParaRPr>
          </a:p>
        </p:txBody>
      </p:sp>
      <p:cxnSp>
        <p:nvCxnSpPr>
          <p:cNvPr id="587" name="Google Shape;587;p41"/>
          <p:cNvCxnSpPr/>
          <p:nvPr/>
        </p:nvCxnSpPr>
        <p:spPr>
          <a:xfrm>
            <a:off x="2968625" y="1063200"/>
            <a:ext cx="9600" cy="3248100"/>
          </a:xfrm>
          <a:prstGeom prst="straightConnector1">
            <a:avLst/>
          </a:prstGeom>
          <a:noFill/>
          <a:ln w="228600" cap="flat" cmpd="sng">
            <a:solidFill>
              <a:srgbClr val="3AAFA9"/>
            </a:solidFill>
            <a:prstDash val="solid"/>
            <a:round/>
            <a:headEnd type="none" w="med" len="med"/>
            <a:tailEnd type="none" w="med" len="med"/>
          </a:ln>
        </p:spPr>
      </p:cxnSp>
      <p:sp>
        <p:nvSpPr>
          <p:cNvPr id="588" name="Google Shape;588;p41"/>
          <p:cNvSpPr/>
          <p:nvPr/>
        </p:nvSpPr>
        <p:spPr>
          <a:xfrm>
            <a:off x="4789150" y="210188"/>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4789150" y="629363"/>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90" name="Google Shape;590;p41"/>
          <p:cNvGraphicFramePr/>
          <p:nvPr/>
        </p:nvGraphicFramePr>
        <p:xfrm>
          <a:off x="3425825" y="188295"/>
          <a:ext cx="3000000" cy="3000000"/>
        </p:xfrm>
        <a:graphic>
          <a:graphicData uri="http://schemas.openxmlformats.org/drawingml/2006/table">
            <a:tbl>
              <a:tblPr>
                <a:noFill/>
                <a:tableStyleId>{D373A9B7-E5CC-4826-B7D7-A386FE2DA78A}</a:tableStyleId>
              </a:tblPr>
              <a:tblGrid>
                <a:gridCol w="1357325">
                  <a:extLst>
                    <a:ext uri="{9D8B030D-6E8A-4147-A177-3AD203B41FA5}">
                      <a16:colId xmlns:a16="http://schemas.microsoft.com/office/drawing/2014/main" val="20000"/>
                    </a:ext>
                  </a:extLst>
                </a:gridCol>
              </a:tblGrid>
              <a:tr h="437450">
                <a:tc>
                  <a:txBody>
                    <a:bodyPr/>
                    <a:lstStyle/>
                    <a:p>
                      <a:pPr marL="0" lvl="0" indent="0" algn="r" rtl="0">
                        <a:spcBef>
                          <a:spcPts val="0"/>
                        </a:spcBef>
                        <a:spcAft>
                          <a:spcPts val="0"/>
                        </a:spcAft>
                        <a:buNone/>
                      </a:pPr>
                      <a:r>
                        <a:rPr lang="en" b="1">
                          <a:latin typeface="Questrial"/>
                          <a:ea typeface="Questrial"/>
                          <a:cs typeface="Questrial"/>
                          <a:sym typeface="Questrial"/>
                        </a:rPr>
                        <a:t>Remote </a:t>
                      </a:r>
                      <a:endParaRPr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37450">
                <a:tc>
                  <a:txBody>
                    <a:bodyPr/>
                    <a:lstStyle/>
                    <a:p>
                      <a:pPr marL="0" lvl="0" indent="0" algn="r" rtl="0">
                        <a:spcBef>
                          <a:spcPts val="0"/>
                        </a:spcBef>
                        <a:spcAft>
                          <a:spcPts val="0"/>
                        </a:spcAft>
                        <a:buNone/>
                      </a:pPr>
                      <a:r>
                        <a:rPr lang="en" b="1">
                          <a:latin typeface="Questrial"/>
                          <a:ea typeface="Questrial"/>
                          <a:cs typeface="Questrial"/>
                          <a:sym typeface="Questrial"/>
                        </a:rPr>
                        <a:t>In-Person</a:t>
                      </a:r>
                      <a:endParaRPr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91" name="Google Shape;591;p41"/>
          <p:cNvSpPr/>
          <p:nvPr/>
        </p:nvSpPr>
        <p:spPr>
          <a:xfrm>
            <a:off x="4783138" y="629363"/>
            <a:ext cx="11430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p:cNvSpPr txBox="1"/>
          <p:nvPr/>
        </p:nvSpPr>
        <p:spPr>
          <a:xfrm>
            <a:off x="6617950" y="607463"/>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51%</a:t>
            </a:r>
            <a:endParaRPr>
              <a:latin typeface="Questrial"/>
              <a:ea typeface="Questrial"/>
              <a:cs typeface="Questrial"/>
              <a:sym typeface="Questrial"/>
            </a:endParaRPr>
          </a:p>
        </p:txBody>
      </p:sp>
      <p:sp>
        <p:nvSpPr>
          <p:cNvPr id="593" name="Google Shape;593;p41"/>
          <p:cNvSpPr/>
          <p:nvPr/>
        </p:nvSpPr>
        <p:spPr>
          <a:xfrm>
            <a:off x="4789150" y="210188"/>
            <a:ext cx="14355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txBox="1"/>
          <p:nvPr/>
        </p:nvSpPr>
        <p:spPr>
          <a:xfrm>
            <a:off x="6599650" y="188288"/>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53%</a:t>
            </a:r>
            <a:endParaRPr>
              <a:latin typeface="Questrial"/>
              <a:ea typeface="Questrial"/>
              <a:cs typeface="Questrial"/>
              <a:sym typeface="Questrial"/>
            </a:endParaRPr>
          </a:p>
        </p:txBody>
      </p:sp>
      <p:sp>
        <p:nvSpPr>
          <p:cNvPr id="595" name="Google Shape;595;p41"/>
          <p:cNvSpPr/>
          <p:nvPr/>
        </p:nvSpPr>
        <p:spPr>
          <a:xfrm>
            <a:off x="6230650" y="210200"/>
            <a:ext cx="375000" cy="356400"/>
          </a:xfrm>
          <a:prstGeom prst="rect">
            <a:avLst/>
          </a:prstGeom>
          <a:solidFill>
            <a:srgbClr val="789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5926138" y="629363"/>
            <a:ext cx="621900" cy="356400"/>
          </a:xfrm>
          <a:prstGeom prst="rect">
            <a:avLst/>
          </a:prstGeom>
          <a:solidFill>
            <a:srgbClr val="3AAFA9">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txBox="1"/>
          <p:nvPr/>
        </p:nvSpPr>
        <p:spPr>
          <a:xfrm>
            <a:off x="3073400" y="1271200"/>
            <a:ext cx="5882100" cy="3422100"/>
          </a:xfrm>
          <a:prstGeom prst="rect">
            <a:avLst/>
          </a:prstGeom>
          <a:noFill/>
          <a:ln>
            <a:noFill/>
          </a:ln>
        </p:spPr>
        <p:txBody>
          <a:bodyPr spcFirstLastPara="1" wrap="square" lIns="91425" tIns="91425" rIns="91425" bIns="91425" anchor="t" anchorCtr="0">
            <a:spAutoFit/>
          </a:bodyPr>
          <a:lstStyle/>
          <a:p>
            <a:pPr marL="457200" lvl="0" indent="-336550" algn="l" rtl="0">
              <a:lnSpc>
                <a:spcPct val="100000"/>
              </a:lnSpc>
              <a:spcBef>
                <a:spcPts val="0"/>
              </a:spcBef>
              <a:spcAft>
                <a:spcPts val="0"/>
              </a:spcAft>
              <a:buSzPts val="1700"/>
              <a:buFont typeface="Questrial"/>
              <a:buChar char="●"/>
            </a:pPr>
            <a:r>
              <a:rPr lang="en" sz="1700" b="1">
                <a:latin typeface="Questrial"/>
                <a:ea typeface="Questrial"/>
                <a:cs typeface="Questrial"/>
                <a:sym typeface="Questrial"/>
              </a:rPr>
              <a:t>“Humbling Effect”</a:t>
            </a:r>
            <a:r>
              <a:rPr lang="en" sz="1700">
                <a:latin typeface="Questrial"/>
                <a:ea typeface="Questrial"/>
                <a:cs typeface="Questrial"/>
                <a:sym typeface="Questrial"/>
              </a:rPr>
              <a:t> for in-person participants, seeing 23% of participants noting a loss of competency</a:t>
            </a:r>
            <a:endParaRPr sz="1700">
              <a:latin typeface="Questrial"/>
              <a:ea typeface="Questrial"/>
              <a:cs typeface="Questrial"/>
              <a:sym typeface="Questrial"/>
            </a:endParaRPr>
          </a:p>
          <a:p>
            <a:pPr marL="457200" lvl="0" indent="-336550" algn="l" rtl="0">
              <a:lnSpc>
                <a:spcPct val="100000"/>
              </a:lnSpc>
              <a:spcBef>
                <a:spcPts val="1400"/>
              </a:spcBef>
              <a:spcAft>
                <a:spcPts val="0"/>
              </a:spcAft>
              <a:buSzPts val="1700"/>
              <a:buFont typeface="Questrial"/>
              <a:buChar char="●"/>
            </a:pPr>
            <a:r>
              <a:rPr lang="en" sz="1700">
                <a:solidFill>
                  <a:schemeClr val="dk1"/>
                </a:solidFill>
                <a:highlight>
                  <a:srgbClr val="FFFFFF"/>
                </a:highlight>
                <a:latin typeface="Questrial"/>
                <a:ea typeface="Questrial"/>
                <a:cs typeface="Questrial"/>
                <a:sym typeface="Questrial"/>
              </a:rPr>
              <a:t>A professional working in another culture, </a:t>
            </a:r>
            <a:r>
              <a:rPr lang="en" sz="1700" b="1">
                <a:solidFill>
                  <a:schemeClr val="dk1"/>
                </a:solidFill>
                <a:highlight>
                  <a:srgbClr val="FFFFFF"/>
                </a:highlight>
                <a:latin typeface="Questrial"/>
                <a:ea typeface="Questrial"/>
                <a:cs typeface="Questrial"/>
                <a:sym typeface="Questrial"/>
              </a:rPr>
              <a:t>maybe more focused on the other soft and hard skills gleaned from their day to day work</a:t>
            </a:r>
            <a:r>
              <a:rPr lang="en" sz="1700">
                <a:solidFill>
                  <a:schemeClr val="dk1"/>
                </a:solidFill>
                <a:highlight>
                  <a:srgbClr val="FFFFFF"/>
                </a:highlight>
                <a:latin typeface="Questrial"/>
                <a:ea typeface="Questrial"/>
                <a:cs typeface="Questrial"/>
                <a:sym typeface="Questrial"/>
              </a:rPr>
              <a:t>, then the full cultural immersion and understanding gained.</a:t>
            </a:r>
            <a:endParaRPr sz="1700">
              <a:solidFill>
                <a:schemeClr val="dk1"/>
              </a:solidFill>
              <a:highlight>
                <a:srgbClr val="FFFFFF"/>
              </a:highlight>
              <a:latin typeface="Questrial"/>
              <a:ea typeface="Questrial"/>
              <a:cs typeface="Questrial"/>
              <a:sym typeface="Questrial"/>
            </a:endParaRPr>
          </a:p>
          <a:p>
            <a:pPr marL="457200" lvl="0" indent="-336550" algn="l" rtl="0">
              <a:lnSpc>
                <a:spcPct val="100000"/>
              </a:lnSpc>
              <a:spcBef>
                <a:spcPts val="1400"/>
              </a:spcBef>
              <a:spcAft>
                <a:spcPts val="1400"/>
              </a:spcAft>
              <a:buSzPts val="1700"/>
              <a:buFont typeface="Questrial"/>
              <a:buChar char="●"/>
            </a:pPr>
            <a:r>
              <a:rPr lang="en" sz="1700">
                <a:solidFill>
                  <a:schemeClr val="dk1"/>
                </a:solidFill>
                <a:highlight>
                  <a:srgbClr val="FFFFFF"/>
                </a:highlight>
                <a:latin typeface="Questrial"/>
                <a:ea typeface="Questrial"/>
                <a:cs typeface="Questrial"/>
                <a:sym typeface="Questrial"/>
              </a:rPr>
              <a:t>International internships themselves may lend to a slightly less focus on intercultural fluency compared to traditional study abroad programs, as they are having </a:t>
            </a:r>
            <a:r>
              <a:rPr lang="en" sz="1700" b="1">
                <a:solidFill>
                  <a:schemeClr val="dk1"/>
                </a:solidFill>
                <a:highlight>
                  <a:srgbClr val="FFFFFF"/>
                </a:highlight>
                <a:latin typeface="Questrial"/>
                <a:ea typeface="Questrial"/>
                <a:cs typeface="Questrial"/>
                <a:sym typeface="Questrial"/>
              </a:rPr>
              <a:t>to balance professional development with global preparedness. </a:t>
            </a:r>
            <a:endParaRPr sz="1700" b="1">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5"/>
          <p:cNvPicPr preferRelativeResize="0"/>
          <p:nvPr/>
        </p:nvPicPr>
        <p:blipFill rotWithShape="1">
          <a:blip r:embed="rId3">
            <a:alphaModFix/>
          </a:blip>
          <a:srcRect t="7868"/>
          <a:stretch/>
        </p:blipFill>
        <p:spPr>
          <a:xfrm flipH="1">
            <a:off x="0" y="0"/>
            <a:ext cx="9143994" cy="5143501"/>
          </a:xfrm>
          <a:prstGeom prst="rect">
            <a:avLst/>
          </a:prstGeom>
          <a:noFill/>
          <a:ln>
            <a:noFill/>
          </a:ln>
        </p:spPr>
      </p:pic>
      <p:sp>
        <p:nvSpPr>
          <p:cNvPr id="81" name="Google Shape;81;p15"/>
          <p:cNvSpPr/>
          <p:nvPr/>
        </p:nvSpPr>
        <p:spPr>
          <a:xfrm>
            <a:off x="0" y="-14100"/>
            <a:ext cx="9144000" cy="5157600"/>
          </a:xfrm>
          <a:prstGeom prst="rtTriangle">
            <a:avLst/>
          </a:prstGeom>
          <a:solidFill>
            <a:srgbClr val="3AAFA9"/>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82" name="Google Shape;82;p15"/>
          <p:cNvSpPr/>
          <p:nvPr/>
        </p:nvSpPr>
        <p:spPr>
          <a:xfrm rot="10800000">
            <a:off x="5602200" y="-14100"/>
            <a:ext cx="3541800" cy="987900"/>
          </a:xfrm>
          <a:prstGeom prst="triangle">
            <a:avLst>
              <a:gd name="adj" fmla="val 50000"/>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txBox="1"/>
          <p:nvPr/>
        </p:nvSpPr>
        <p:spPr>
          <a:xfrm>
            <a:off x="200025" y="2456475"/>
            <a:ext cx="47307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b="1">
                <a:solidFill>
                  <a:srgbClr val="FFFFFF"/>
                </a:solidFill>
                <a:latin typeface="Questrial"/>
                <a:ea typeface="Questrial"/>
                <a:cs typeface="Questrial"/>
                <a:sym typeface="Questrial"/>
              </a:rPr>
              <a:t>Remote Work and Internship Trends</a:t>
            </a:r>
            <a:endParaRPr sz="2800">
              <a:solidFill>
                <a:srgbClr val="FFFFFF"/>
              </a:solidFill>
            </a:endParaRPr>
          </a:p>
        </p:txBody>
      </p:sp>
      <p:pic>
        <p:nvPicPr>
          <p:cNvPr id="84" name="Google Shape;84;p15"/>
          <p:cNvPicPr preferRelativeResize="0"/>
          <p:nvPr/>
        </p:nvPicPr>
        <p:blipFill>
          <a:blip r:embed="rId4">
            <a:alphaModFix/>
          </a:blip>
          <a:stretch>
            <a:fillRect/>
          </a:stretch>
        </p:blipFill>
        <p:spPr>
          <a:xfrm>
            <a:off x="6626225" y="1"/>
            <a:ext cx="1670051" cy="571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2"/>
          <p:cNvSpPr txBox="1"/>
          <p:nvPr/>
        </p:nvSpPr>
        <p:spPr>
          <a:xfrm>
            <a:off x="0" y="1036500"/>
            <a:ext cx="2663700" cy="30939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800" b="1">
                <a:solidFill>
                  <a:srgbClr val="17525A"/>
                </a:solidFill>
                <a:latin typeface="Questrial"/>
                <a:ea typeface="Questrial"/>
                <a:cs typeface="Questrial"/>
                <a:sym typeface="Questrial"/>
              </a:rPr>
              <a:t>DIGITAL FLUENCY WILL BE THE TOP SKILL GAINED IN A REMOTE INTERNSHIP</a:t>
            </a:r>
            <a:endParaRPr sz="2800" b="1">
              <a:solidFill>
                <a:srgbClr val="17525A"/>
              </a:solidFill>
              <a:latin typeface="Questrial"/>
              <a:ea typeface="Questrial"/>
              <a:cs typeface="Questrial"/>
              <a:sym typeface="Questrial"/>
            </a:endParaRPr>
          </a:p>
        </p:txBody>
      </p:sp>
      <p:cxnSp>
        <p:nvCxnSpPr>
          <p:cNvPr id="603" name="Google Shape;603;p42"/>
          <p:cNvCxnSpPr/>
          <p:nvPr/>
        </p:nvCxnSpPr>
        <p:spPr>
          <a:xfrm>
            <a:off x="2911550" y="850900"/>
            <a:ext cx="0" cy="3629100"/>
          </a:xfrm>
          <a:prstGeom prst="straightConnector1">
            <a:avLst/>
          </a:prstGeom>
          <a:noFill/>
          <a:ln w="228600" cap="flat" cmpd="sng">
            <a:solidFill>
              <a:srgbClr val="3AAFA9"/>
            </a:solidFill>
            <a:prstDash val="solid"/>
            <a:round/>
            <a:headEnd type="none" w="med" len="med"/>
            <a:tailEnd type="none" w="med" len="med"/>
          </a:ln>
        </p:spPr>
      </p:cxnSp>
      <p:graphicFrame>
        <p:nvGraphicFramePr>
          <p:cNvPr id="604" name="Google Shape;604;p42"/>
          <p:cNvGraphicFramePr/>
          <p:nvPr/>
        </p:nvGraphicFramePr>
        <p:xfrm>
          <a:off x="3425825" y="188295"/>
          <a:ext cx="3000000" cy="3000000"/>
        </p:xfrm>
        <a:graphic>
          <a:graphicData uri="http://schemas.openxmlformats.org/drawingml/2006/table">
            <a:tbl>
              <a:tblPr>
                <a:noFill/>
                <a:tableStyleId>{D373A9B7-E5CC-4826-B7D7-A386FE2DA78A}</a:tableStyleId>
              </a:tblPr>
              <a:tblGrid>
                <a:gridCol w="1357325">
                  <a:extLst>
                    <a:ext uri="{9D8B030D-6E8A-4147-A177-3AD203B41FA5}">
                      <a16:colId xmlns:a16="http://schemas.microsoft.com/office/drawing/2014/main" val="20000"/>
                    </a:ext>
                  </a:extLst>
                </a:gridCol>
              </a:tblGrid>
              <a:tr h="437450">
                <a:tc>
                  <a:txBody>
                    <a:bodyPr/>
                    <a:lstStyle/>
                    <a:p>
                      <a:pPr marL="0" lvl="0" indent="0" algn="r" rtl="0">
                        <a:spcBef>
                          <a:spcPts val="0"/>
                        </a:spcBef>
                        <a:spcAft>
                          <a:spcPts val="0"/>
                        </a:spcAft>
                        <a:buNone/>
                      </a:pPr>
                      <a:r>
                        <a:rPr lang="en" b="1">
                          <a:latin typeface="Questrial"/>
                          <a:ea typeface="Questrial"/>
                          <a:cs typeface="Questrial"/>
                          <a:sym typeface="Questrial"/>
                        </a:rPr>
                        <a:t>Remote </a:t>
                      </a:r>
                      <a:endParaRPr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37450">
                <a:tc>
                  <a:txBody>
                    <a:bodyPr/>
                    <a:lstStyle/>
                    <a:p>
                      <a:pPr marL="0" lvl="0" indent="0" algn="r" rtl="0">
                        <a:spcBef>
                          <a:spcPts val="0"/>
                        </a:spcBef>
                        <a:spcAft>
                          <a:spcPts val="0"/>
                        </a:spcAft>
                        <a:buNone/>
                      </a:pPr>
                      <a:r>
                        <a:rPr lang="en" b="1">
                          <a:latin typeface="Questrial"/>
                          <a:ea typeface="Questrial"/>
                          <a:cs typeface="Questrial"/>
                          <a:sym typeface="Questrial"/>
                        </a:rPr>
                        <a:t>In-Person</a:t>
                      </a:r>
                      <a:endParaRPr b="1">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05" name="Google Shape;605;p42"/>
          <p:cNvSpPr txBox="1"/>
          <p:nvPr/>
        </p:nvSpPr>
        <p:spPr>
          <a:xfrm>
            <a:off x="3149800" y="1271200"/>
            <a:ext cx="5994300" cy="3684000"/>
          </a:xfrm>
          <a:prstGeom prst="rect">
            <a:avLst/>
          </a:prstGeom>
          <a:noFill/>
          <a:ln>
            <a:noFill/>
          </a:ln>
        </p:spPr>
        <p:txBody>
          <a:bodyPr spcFirstLastPara="1" wrap="square" lIns="91425" tIns="91425" rIns="91425" bIns="91425" anchor="t" anchorCtr="0">
            <a:spAutoFit/>
          </a:bodyPr>
          <a:lstStyle/>
          <a:p>
            <a:pPr marL="457200" lvl="0" indent="-336550" algn="l" rtl="0">
              <a:lnSpc>
                <a:spcPct val="100000"/>
              </a:lnSpc>
              <a:spcBef>
                <a:spcPts val="0"/>
              </a:spcBef>
              <a:spcAft>
                <a:spcPts val="0"/>
              </a:spcAft>
              <a:buSzPts val="1700"/>
              <a:buFont typeface="Questrial"/>
              <a:buChar char="●"/>
            </a:pPr>
            <a:r>
              <a:rPr lang="en" sz="1700">
                <a:latin typeface="Questrial"/>
                <a:ea typeface="Questrial"/>
                <a:cs typeface="Questrial"/>
                <a:sym typeface="Questrial"/>
              </a:rPr>
              <a:t>The professional insight platform, </a:t>
            </a:r>
            <a:r>
              <a:rPr lang="en" sz="1700" b="1">
                <a:latin typeface="Questrial"/>
                <a:ea typeface="Questrial"/>
                <a:cs typeface="Questrial"/>
                <a:sym typeface="Questrial"/>
              </a:rPr>
              <a:t>Chesamel,</a:t>
            </a:r>
            <a:r>
              <a:rPr lang="en" sz="1700">
                <a:latin typeface="Questrial"/>
                <a:ea typeface="Questrial"/>
                <a:cs typeface="Questrial"/>
                <a:sym typeface="Questrial"/>
              </a:rPr>
              <a:t> recently published an article “Digital Skills for the Future of Work” that underscores the imperative of digital literacy for those entering the workforce and they note that currently, </a:t>
            </a:r>
            <a:r>
              <a:rPr lang="en" sz="1700" b="1">
                <a:latin typeface="Questrial"/>
                <a:ea typeface="Questrial"/>
                <a:cs typeface="Questrial"/>
                <a:sym typeface="Questrial"/>
              </a:rPr>
              <a:t>“82% of all job vacancies require digital skills.”</a:t>
            </a:r>
            <a:endParaRPr sz="1700" b="1">
              <a:latin typeface="Questrial"/>
              <a:ea typeface="Questrial"/>
              <a:cs typeface="Questrial"/>
              <a:sym typeface="Questrial"/>
            </a:endParaRPr>
          </a:p>
          <a:p>
            <a:pPr marL="457200" lvl="0" indent="-336550" algn="l" rtl="0">
              <a:lnSpc>
                <a:spcPct val="100000"/>
              </a:lnSpc>
              <a:spcBef>
                <a:spcPts val="1400"/>
              </a:spcBef>
              <a:spcAft>
                <a:spcPts val="0"/>
              </a:spcAft>
              <a:buSzPts val="1700"/>
              <a:buFont typeface="Questrial"/>
              <a:buChar char="●"/>
            </a:pPr>
            <a:r>
              <a:rPr lang="en" sz="1700">
                <a:latin typeface="Questrial"/>
                <a:ea typeface="Questrial"/>
                <a:cs typeface="Questrial"/>
                <a:sym typeface="Questrial"/>
              </a:rPr>
              <a:t>Remote interns may see their mastery of digital technology </a:t>
            </a:r>
            <a:r>
              <a:rPr lang="en" sz="1700" b="1">
                <a:latin typeface="Questrial"/>
                <a:ea typeface="Questrial"/>
                <a:cs typeface="Questrial"/>
                <a:sym typeface="Questrial"/>
              </a:rPr>
              <a:t>as </a:t>
            </a:r>
            <a:r>
              <a:rPr lang="en" sz="1700" b="1">
                <a:highlight>
                  <a:srgbClr val="FFFF00"/>
                </a:highlight>
                <a:latin typeface="Questrial"/>
                <a:ea typeface="Questrial"/>
                <a:cs typeface="Questrial"/>
                <a:sym typeface="Questrial"/>
              </a:rPr>
              <a:t>ordinary</a:t>
            </a:r>
            <a:r>
              <a:rPr lang="en" sz="1700" b="1">
                <a:latin typeface="Questrial"/>
                <a:ea typeface="Questrial"/>
                <a:cs typeface="Questrial"/>
                <a:sym typeface="Questrial"/>
              </a:rPr>
              <a:t> and an “everyday skill”</a:t>
            </a:r>
            <a:r>
              <a:rPr lang="en" sz="1700">
                <a:latin typeface="Questrial"/>
                <a:ea typeface="Questrial"/>
                <a:cs typeface="Questrial"/>
                <a:sym typeface="Questrial"/>
              </a:rPr>
              <a:t> and may not understand the significance of their skills gain.</a:t>
            </a:r>
            <a:endParaRPr sz="1700">
              <a:latin typeface="Questrial"/>
              <a:ea typeface="Questrial"/>
              <a:cs typeface="Questrial"/>
              <a:sym typeface="Questrial"/>
            </a:endParaRPr>
          </a:p>
          <a:p>
            <a:pPr marL="457200" lvl="0" indent="-336550" algn="l" rtl="0">
              <a:lnSpc>
                <a:spcPct val="100000"/>
              </a:lnSpc>
              <a:spcBef>
                <a:spcPts val="1400"/>
              </a:spcBef>
              <a:spcAft>
                <a:spcPts val="1400"/>
              </a:spcAft>
              <a:buSzPts val="1700"/>
              <a:buFont typeface="Questrial"/>
              <a:buChar char="●"/>
            </a:pPr>
            <a:r>
              <a:rPr lang="en" sz="1700" b="1">
                <a:latin typeface="Questrial"/>
                <a:ea typeface="Questrial"/>
                <a:cs typeface="Questrial"/>
                <a:sym typeface="Questrial"/>
              </a:rPr>
              <a:t>Supervisors may have pre-existing assumptions that a remote internship automatically leads to gains in digital technology. </a:t>
            </a:r>
            <a:r>
              <a:rPr lang="en" sz="1700">
                <a:latin typeface="Questrial"/>
                <a:ea typeface="Questrial"/>
                <a:cs typeface="Questrial"/>
                <a:sym typeface="Questrial"/>
              </a:rPr>
              <a:t>Therefore they do not focus as much with participants on enhancing these specific skills</a:t>
            </a:r>
            <a:endParaRPr sz="1700" b="1">
              <a:latin typeface="Questrial"/>
              <a:ea typeface="Questrial"/>
              <a:cs typeface="Questrial"/>
              <a:sym typeface="Questrial"/>
            </a:endParaRPr>
          </a:p>
        </p:txBody>
      </p:sp>
      <p:sp>
        <p:nvSpPr>
          <p:cNvPr id="606" name="Google Shape;606;p42"/>
          <p:cNvSpPr/>
          <p:nvPr/>
        </p:nvSpPr>
        <p:spPr>
          <a:xfrm>
            <a:off x="4724575" y="237938"/>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2"/>
          <p:cNvSpPr/>
          <p:nvPr/>
        </p:nvSpPr>
        <p:spPr>
          <a:xfrm>
            <a:off x="4724575" y="657113"/>
            <a:ext cx="3429000" cy="3564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2"/>
          <p:cNvSpPr/>
          <p:nvPr/>
        </p:nvSpPr>
        <p:spPr>
          <a:xfrm>
            <a:off x="4724575" y="668063"/>
            <a:ext cx="1371600" cy="356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2"/>
          <p:cNvSpPr txBox="1"/>
          <p:nvPr/>
        </p:nvSpPr>
        <p:spPr>
          <a:xfrm>
            <a:off x="7019575" y="646163"/>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68%</a:t>
            </a:r>
            <a:endParaRPr>
              <a:latin typeface="Questrial"/>
              <a:ea typeface="Questrial"/>
              <a:cs typeface="Questrial"/>
              <a:sym typeface="Questrial"/>
            </a:endParaRPr>
          </a:p>
        </p:txBody>
      </p:sp>
      <p:sp>
        <p:nvSpPr>
          <p:cNvPr id="610" name="Google Shape;610;p42"/>
          <p:cNvSpPr txBox="1"/>
          <p:nvPr/>
        </p:nvSpPr>
        <p:spPr>
          <a:xfrm>
            <a:off x="6882475" y="205138"/>
            <a:ext cx="6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63%</a:t>
            </a:r>
            <a:endParaRPr>
              <a:latin typeface="Questrial"/>
              <a:ea typeface="Questrial"/>
              <a:cs typeface="Questrial"/>
              <a:sym typeface="Questrial"/>
            </a:endParaRPr>
          </a:p>
        </p:txBody>
      </p:sp>
      <p:sp>
        <p:nvSpPr>
          <p:cNvPr id="611" name="Google Shape;611;p42"/>
          <p:cNvSpPr/>
          <p:nvPr/>
        </p:nvSpPr>
        <p:spPr>
          <a:xfrm>
            <a:off x="4724575" y="248888"/>
            <a:ext cx="1472100" cy="356400"/>
          </a:xfrm>
          <a:prstGeom prst="rect">
            <a:avLst/>
          </a:prstGeom>
          <a:solidFill>
            <a:srgbClr val="175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2"/>
          <p:cNvSpPr/>
          <p:nvPr/>
        </p:nvSpPr>
        <p:spPr>
          <a:xfrm>
            <a:off x="6196675" y="248900"/>
            <a:ext cx="685800" cy="356400"/>
          </a:xfrm>
          <a:prstGeom prst="rect">
            <a:avLst/>
          </a:prstGeom>
          <a:solidFill>
            <a:srgbClr val="17525A">
              <a:alpha val="519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2"/>
          <p:cNvSpPr/>
          <p:nvPr/>
        </p:nvSpPr>
        <p:spPr>
          <a:xfrm>
            <a:off x="6096175" y="668075"/>
            <a:ext cx="960000" cy="356400"/>
          </a:xfrm>
          <a:prstGeom prst="rect">
            <a:avLst/>
          </a:prstGeom>
          <a:solidFill>
            <a:srgbClr val="3AAFA9">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3"/>
          <p:cNvSpPr txBox="1"/>
          <p:nvPr/>
        </p:nvSpPr>
        <p:spPr>
          <a:xfrm>
            <a:off x="0" y="870688"/>
            <a:ext cx="2663700" cy="35895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800" b="1">
                <a:solidFill>
                  <a:srgbClr val="17525A"/>
                </a:solidFill>
                <a:latin typeface="Questrial"/>
                <a:ea typeface="Questrial"/>
                <a:cs typeface="Questrial"/>
                <a:sym typeface="Questrial"/>
              </a:rPr>
              <a:t>REMOTE INTERNSHIPS CAN ONLY WORK FOR</a:t>
            </a:r>
            <a:endParaRPr sz="2800" b="1">
              <a:solidFill>
                <a:srgbClr val="17525A"/>
              </a:solidFill>
              <a:latin typeface="Questrial"/>
              <a:ea typeface="Questrial"/>
              <a:cs typeface="Questrial"/>
              <a:sym typeface="Questrial"/>
            </a:endParaRPr>
          </a:p>
          <a:p>
            <a:pPr marL="0" lvl="0" indent="0" algn="r" rtl="0">
              <a:lnSpc>
                <a:spcPct val="115000"/>
              </a:lnSpc>
              <a:spcBef>
                <a:spcPts val="0"/>
              </a:spcBef>
              <a:spcAft>
                <a:spcPts val="0"/>
              </a:spcAft>
              <a:buNone/>
            </a:pPr>
            <a:r>
              <a:rPr lang="en" sz="2800" b="1">
                <a:solidFill>
                  <a:srgbClr val="17525A"/>
                </a:solidFill>
                <a:latin typeface="Questrial"/>
                <a:ea typeface="Questrial"/>
                <a:cs typeface="Questrial"/>
                <a:sym typeface="Questrial"/>
              </a:rPr>
              <a:t>SPECIFIC TYPES OF INTERNSHIPS</a:t>
            </a:r>
            <a:endParaRPr sz="2800" b="1">
              <a:solidFill>
                <a:srgbClr val="17525A"/>
              </a:solidFill>
              <a:latin typeface="Questrial"/>
              <a:ea typeface="Questrial"/>
              <a:cs typeface="Questrial"/>
              <a:sym typeface="Questrial"/>
            </a:endParaRPr>
          </a:p>
        </p:txBody>
      </p:sp>
      <p:cxnSp>
        <p:nvCxnSpPr>
          <p:cNvPr id="619" name="Google Shape;619;p43"/>
          <p:cNvCxnSpPr/>
          <p:nvPr/>
        </p:nvCxnSpPr>
        <p:spPr>
          <a:xfrm>
            <a:off x="2752750" y="850900"/>
            <a:ext cx="0" cy="3629100"/>
          </a:xfrm>
          <a:prstGeom prst="straightConnector1">
            <a:avLst/>
          </a:prstGeom>
          <a:noFill/>
          <a:ln w="228600" cap="flat" cmpd="sng">
            <a:solidFill>
              <a:srgbClr val="3AAFA9"/>
            </a:solidFill>
            <a:prstDash val="solid"/>
            <a:round/>
            <a:headEnd type="none" w="med" len="med"/>
            <a:tailEnd type="none" w="med" len="med"/>
          </a:ln>
        </p:spPr>
      </p:cxnSp>
      <p:pic>
        <p:nvPicPr>
          <p:cNvPr id="620" name="Google Shape;620;p43"/>
          <p:cNvPicPr preferRelativeResize="0"/>
          <p:nvPr/>
        </p:nvPicPr>
        <p:blipFill>
          <a:blip r:embed="rId3">
            <a:alphaModFix/>
          </a:blip>
          <a:stretch>
            <a:fillRect/>
          </a:stretch>
        </p:blipFill>
        <p:spPr>
          <a:xfrm>
            <a:off x="2908300" y="1020250"/>
            <a:ext cx="6175499" cy="33519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4"/>
          <p:cNvSpPr txBox="1"/>
          <p:nvPr/>
        </p:nvSpPr>
        <p:spPr>
          <a:xfrm>
            <a:off x="0" y="0"/>
            <a:ext cx="2854200" cy="51435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2800" b="1">
                <a:solidFill>
                  <a:srgbClr val="17525A"/>
                </a:solidFill>
                <a:latin typeface="Questrial"/>
                <a:ea typeface="Questrial"/>
                <a:cs typeface="Questrial"/>
                <a:sym typeface="Questrial"/>
              </a:rPr>
              <a:t>COMPLETING AN INTERNSHIP</a:t>
            </a:r>
            <a:endParaRPr sz="2800" b="1">
              <a:solidFill>
                <a:srgbClr val="17525A"/>
              </a:solidFill>
              <a:latin typeface="Questrial"/>
              <a:ea typeface="Questrial"/>
              <a:cs typeface="Questrial"/>
              <a:sym typeface="Questrial"/>
            </a:endParaRPr>
          </a:p>
          <a:p>
            <a:pPr marL="0" lvl="0" indent="0" algn="r" rtl="0">
              <a:lnSpc>
                <a:spcPct val="115000"/>
              </a:lnSpc>
              <a:spcBef>
                <a:spcPts val="0"/>
              </a:spcBef>
              <a:spcAft>
                <a:spcPts val="0"/>
              </a:spcAft>
              <a:buNone/>
            </a:pPr>
            <a:r>
              <a:rPr lang="en" sz="2800" b="1">
                <a:solidFill>
                  <a:srgbClr val="17525A"/>
                </a:solidFill>
                <a:latin typeface="Questrial"/>
                <a:ea typeface="Questrial"/>
                <a:cs typeface="Questrial"/>
                <a:sym typeface="Questrial"/>
              </a:rPr>
              <a:t>INCREASES CONFIDENCE IN POST-</a:t>
            </a:r>
            <a:endParaRPr sz="2800" b="1">
              <a:solidFill>
                <a:srgbClr val="17525A"/>
              </a:solidFill>
              <a:latin typeface="Questrial"/>
              <a:ea typeface="Questrial"/>
              <a:cs typeface="Questrial"/>
              <a:sym typeface="Questrial"/>
            </a:endParaRPr>
          </a:p>
          <a:p>
            <a:pPr marL="0" lvl="0" indent="0" algn="r" rtl="0">
              <a:lnSpc>
                <a:spcPct val="115000"/>
              </a:lnSpc>
              <a:spcBef>
                <a:spcPts val="0"/>
              </a:spcBef>
              <a:spcAft>
                <a:spcPts val="0"/>
              </a:spcAft>
              <a:buNone/>
            </a:pPr>
            <a:r>
              <a:rPr lang="en" sz="2800" b="1">
                <a:solidFill>
                  <a:srgbClr val="17525A"/>
                </a:solidFill>
                <a:latin typeface="Questrial"/>
                <a:ea typeface="Questrial"/>
                <a:cs typeface="Questrial"/>
                <a:sym typeface="Questrial"/>
              </a:rPr>
              <a:t>GRADUATE EMPLOYMENT</a:t>
            </a:r>
            <a:endParaRPr sz="2800" b="1">
              <a:solidFill>
                <a:srgbClr val="17525A"/>
              </a:solidFill>
              <a:latin typeface="Questrial"/>
              <a:ea typeface="Questrial"/>
              <a:cs typeface="Questrial"/>
              <a:sym typeface="Questrial"/>
            </a:endParaRPr>
          </a:p>
        </p:txBody>
      </p:sp>
      <p:cxnSp>
        <p:nvCxnSpPr>
          <p:cNvPr id="626" name="Google Shape;626;p44"/>
          <p:cNvCxnSpPr/>
          <p:nvPr/>
        </p:nvCxnSpPr>
        <p:spPr>
          <a:xfrm>
            <a:off x="2949650" y="850900"/>
            <a:ext cx="0" cy="3629100"/>
          </a:xfrm>
          <a:prstGeom prst="straightConnector1">
            <a:avLst/>
          </a:prstGeom>
          <a:noFill/>
          <a:ln w="228600" cap="flat" cmpd="sng">
            <a:solidFill>
              <a:srgbClr val="3AAFA9"/>
            </a:solidFill>
            <a:prstDash val="solid"/>
            <a:round/>
            <a:headEnd type="none" w="med" len="med"/>
            <a:tailEnd type="none" w="med" len="med"/>
          </a:ln>
        </p:spPr>
      </p:cxnSp>
      <p:sp>
        <p:nvSpPr>
          <p:cNvPr id="627" name="Google Shape;627;p44"/>
          <p:cNvSpPr txBox="1"/>
          <p:nvPr/>
        </p:nvSpPr>
        <p:spPr>
          <a:xfrm>
            <a:off x="3282950" y="219075"/>
            <a:ext cx="5600700" cy="1062000"/>
          </a:xfrm>
          <a:prstGeom prst="rect">
            <a:avLst/>
          </a:prstGeom>
          <a:solidFill>
            <a:srgbClr val="ACA0B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latin typeface="Questrial"/>
                <a:ea typeface="Questrial"/>
                <a:cs typeface="Questrial"/>
                <a:sym typeface="Questrial"/>
              </a:rPr>
              <a:t>After completing this internship, do you agree this experience increased your confidence in post-graduation employment?</a:t>
            </a:r>
            <a:endParaRPr sz="1900" b="1">
              <a:latin typeface="Questrial"/>
              <a:ea typeface="Questrial"/>
              <a:cs typeface="Questrial"/>
              <a:sym typeface="Questrial"/>
            </a:endParaRPr>
          </a:p>
        </p:txBody>
      </p:sp>
      <p:graphicFrame>
        <p:nvGraphicFramePr>
          <p:cNvPr id="628" name="Google Shape;628;p44"/>
          <p:cNvGraphicFramePr/>
          <p:nvPr/>
        </p:nvGraphicFramePr>
        <p:xfrm>
          <a:off x="3282951" y="2264487"/>
          <a:ext cx="3000000" cy="3000000"/>
        </p:xfrm>
        <a:graphic>
          <a:graphicData uri="http://schemas.openxmlformats.org/drawingml/2006/table">
            <a:tbl>
              <a:tblPr firstRow="1" bandRow="1">
                <a:noFill/>
                <a:tableStyleId>{E1186641-3DE2-4B60-9900-71E5F5CF2685}</a:tableStyleId>
              </a:tblPr>
              <a:tblGrid>
                <a:gridCol w="2800350">
                  <a:extLst>
                    <a:ext uri="{9D8B030D-6E8A-4147-A177-3AD203B41FA5}">
                      <a16:colId xmlns:a16="http://schemas.microsoft.com/office/drawing/2014/main" val="20000"/>
                    </a:ext>
                  </a:extLst>
                </a:gridCol>
                <a:gridCol w="2800350">
                  <a:extLst>
                    <a:ext uri="{9D8B030D-6E8A-4147-A177-3AD203B41FA5}">
                      <a16:colId xmlns:a16="http://schemas.microsoft.com/office/drawing/2014/main" val="20001"/>
                    </a:ext>
                  </a:extLst>
                </a:gridCol>
              </a:tblGrid>
              <a:tr h="1986925">
                <a:tc>
                  <a:txBody>
                    <a:bodyPr/>
                    <a:lstStyle/>
                    <a:p>
                      <a:pPr marL="0" marR="0" lvl="0" indent="0" algn="ctr" rtl="0">
                        <a:lnSpc>
                          <a:spcPct val="100000"/>
                        </a:lnSpc>
                        <a:spcBef>
                          <a:spcPts val="0"/>
                        </a:spcBef>
                        <a:spcAft>
                          <a:spcPts val="0"/>
                        </a:spcAft>
                        <a:buClr>
                          <a:srgbClr val="46328C"/>
                        </a:buClr>
                        <a:buSzPts val="3200"/>
                        <a:buFont typeface="Cairo"/>
                        <a:buNone/>
                      </a:pPr>
                      <a:r>
                        <a:rPr lang="en" sz="4300" b="1">
                          <a:solidFill>
                            <a:srgbClr val="3AAFA9"/>
                          </a:solidFill>
                          <a:latin typeface="Questrial"/>
                          <a:ea typeface="Questrial"/>
                          <a:cs typeface="Questrial"/>
                          <a:sym typeface="Questrial"/>
                        </a:rPr>
                        <a:t>75</a:t>
                      </a:r>
                      <a:r>
                        <a:rPr lang="en" sz="4300" b="1" u="none" strike="noStrike" cap="none">
                          <a:solidFill>
                            <a:srgbClr val="3AAFA9"/>
                          </a:solidFill>
                          <a:latin typeface="Questrial"/>
                          <a:ea typeface="Questrial"/>
                          <a:cs typeface="Questrial"/>
                          <a:sym typeface="Questrial"/>
                        </a:rPr>
                        <a:t>% </a:t>
                      </a:r>
                      <a:endParaRPr sz="2500">
                        <a:solidFill>
                          <a:srgbClr val="3AAFA9"/>
                        </a:solidFill>
                        <a:latin typeface="Questrial"/>
                        <a:ea typeface="Questrial"/>
                        <a:cs typeface="Questrial"/>
                        <a:sym typeface="Questrial"/>
                      </a:endParaRPr>
                    </a:p>
                    <a:p>
                      <a:pPr marL="0" marR="0" lvl="0" indent="0" algn="ctr" rtl="0">
                        <a:lnSpc>
                          <a:spcPct val="100000"/>
                        </a:lnSpc>
                        <a:spcBef>
                          <a:spcPts val="0"/>
                        </a:spcBef>
                        <a:spcAft>
                          <a:spcPts val="0"/>
                        </a:spcAft>
                        <a:buClr>
                          <a:srgbClr val="00A082"/>
                        </a:buClr>
                        <a:buSzPts val="1800"/>
                        <a:buFont typeface="Cairo"/>
                        <a:buNone/>
                      </a:pPr>
                      <a:endParaRPr sz="2900">
                        <a:solidFill>
                          <a:srgbClr val="3AAFA9"/>
                        </a:solidFill>
                        <a:latin typeface="Questrial"/>
                        <a:ea typeface="Questrial"/>
                        <a:cs typeface="Questrial"/>
                        <a:sym typeface="Questrial"/>
                      </a:endParaRPr>
                    </a:p>
                    <a:p>
                      <a:pPr marL="0" marR="0" lvl="0" indent="0" algn="ctr" rtl="0">
                        <a:lnSpc>
                          <a:spcPct val="100000"/>
                        </a:lnSpc>
                        <a:spcBef>
                          <a:spcPts val="0"/>
                        </a:spcBef>
                        <a:spcAft>
                          <a:spcPts val="0"/>
                        </a:spcAft>
                        <a:buClr>
                          <a:srgbClr val="00A082"/>
                        </a:buClr>
                        <a:buSzPts val="1800"/>
                        <a:buFont typeface="Cairo"/>
                        <a:buNone/>
                      </a:pPr>
                      <a:endParaRPr sz="2900">
                        <a:solidFill>
                          <a:srgbClr val="3AAFA9"/>
                        </a:solidFill>
                        <a:latin typeface="Questrial"/>
                        <a:ea typeface="Questrial"/>
                        <a:cs typeface="Questrial"/>
                        <a:sym typeface="Questrial"/>
                      </a:endParaRPr>
                    </a:p>
                    <a:p>
                      <a:pPr marL="0" marR="0" lvl="0" indent="0" algn="ctr" rtl="0">
                        <a:lnSpc>
                          <a:spcPct val="100000"/>
                        </a:lnSpc>
                        <a:spcBef>
                          <a:spcPts val="0"/>
                        </a:spcBef>
                        <a:spcAft>
                          <a:spcPts val="0"/>
                        </a:spcAft>
                        <a:buClr>
                          <a:srgbClr val="F5B314"/>
                        </a:buClr>
                        <a:buSzPts val="1440"/>
                        <a:buFont typeface="Cairo"/>
                        <a:buNone/>
                      </a:pPr>
                      <a:r>
                        <a:rPr lang="en" sz="2540">
                          <a:solidFill>
                            <a:srgbClr val="3AAFA9"/>
                          </a:solidFill>
                          <a:latin typeface="Questrial"/>
                          <a:ea typeface="Questrial"/>
                          <a:cs typeface="Questrial"/>
                          <a:sym typeface="Questrial"/>
                        </a:rPr>
                        <a:t>In-person </a:t>
                      </a:r>
                      <a:endParaRPr sz="2540">
                        <a:solidFill>
                          <a:srgbClr val="3AAFA9"/>
                        </a:solidFill>
                        <a:latin typeface="Questrial"/>
                        <a:ea typeface="Questrial"/>
                        <a:cs typeface="Questrial"/>
                        <a:sym typeface="Questrial"/>
                      </a:endParaRPr>
                    </a:p>
                    <a:p>
                      <a:pPr marL="0" marR="0" lvl="0" indent="0" algn="ctr" rtl="0">
                        <a:lnSpc>
                          <a:spcPct val="100000"/>
                        </a:lnSpc>
                        <a:spcBef>
                          <a:spcPts val="0"/>
                        </a:spcBef>
                        <a:spcAft>
                          <a:spcPts val="0"/>
                        </a:spcAft>
                        <a:buClr>
                          <a:srgbClr val="F5B314"/>
                        </a:buClr>
                        <a:buSzPts val="1440"/>
                        <a:buFont typeface="Cairo"/>
                        <a:buNone/>
                      </a:pPr>
                      <a:r>
                        <a:rPr lang="en" sz="2540">
                          <a:solidFill>
                            <a:srgbClr val="3AAFA9"/>
                          </a:solidFill>
                          <a:latin typeface="Questrial"/>
                          <a:ea typeface="Questrial"/>
                          <a:cs typeface="Questrial"/>
                          <a:sym typeface="Questrial"/>
                        </a:rPr>
                        <a:t>agreed</a:t>
                      </a:r>
                      <a:endParaRPr sz="2500">
                        <a:solidFill>
                          <a:srgbClr val="3AAFA9"/>
                        </a:solidFill>
                        <a:latin typeface="Questrial"/>
                        <a:ea typeface="Questrial"/>
                        <a:cs typeface="Questrial"/>
                        <a:sym typeface="Questrial"/>
                      </a:endParaRPr>
                    </a:p>
                  </a:txBody>
                  <a:tcPr marL="91450" marR="91450" marT="45725" marB="45725"/>
                </a:tc>
                <a:tc>
                  <a:txBody>
                    <a:bodyPr/>
                    <a:lstStyle/>
                    <a:p>
                      <a:pPr marL="0" marR="0" lvl="0" indent="0" algn="ctr" rtl="0">
                        <a:lnSpc>
                          <a:spcPct val="100000"/>
                        </a:lnSpc>
                        <a:spcBef>
                          <a:spcPts val="0"/>
                        </a:spcBef>
                        <a:spcAft>
                          <a:spcPts val="0"/>
                        </a:spcAft>
                        <a:buClr>
                          <a:srgbClr val="46328C"/>
                        </a:buClr>
                        <a:buSzPts val="3200"/>
                        <a:buFont typeface="Cairo"/>
                        <a:buNone/>
                      </a:pPr>
                      <a:r>
                        <a:rPr lang="en" sz="4300" b="1">
                          <a:solidFill>
                            <a:srgbClr val="3AAFA9"/>
                          </a:solidFill>
                          <a:latin typeface="Questrial"/>
                          <a:ea typeface="Questrial"/>
                          <a:cs typeface="Questrial"/>
                          <a:sym typeface="Questrial"/>
                        </a:rPr>
                        <a:t>88</a:t>
                      </a:r>
                      <a:r>
                        <a:rPr lang="en" sz="4300" b="1" u="none" strike="noStrike" cap="none">
                          <a:solidFill>
                            <a:srgbClr val="3AAFA9"/>
                          </a:solidFill>
                          <a:latin typeface="Questrial"/>
                          <a:ea typeface="Questrial"/>
                          <a:cs typeface="Questrial"/>
                          <a:sym typeface="Questrial"/>
                        </a:rPr>
                        <a:t>% </a:t>
                      </a:r>
                      <a:endParaRPr sz="2500">
                        <a:solidFill>
                          <a:srgbClr val="3AAFA9"/>
                        </a:solidFill>
                        <a:latin typeface="Questrial"/>
                        <a:ea typeface="Questrial"/>
                        <a:cs typeface="Questrial"/>
                        <a:sym typeface="Questrial"/>
                      </a:endParaRPr>
                    </a:p>
                    <a:p>
                      <a:pPr marL="0" marR="0" lvl="0" indent="0" algn="ctr" rtl="0">
                        <a:lnSpc>
                          <a:spcPct val="100000"/>
                        </a:lnSpc>
                        <a:spcBef>
                          <a:spcPts val="0"/>
                        </a:spcBef>
                        <a:spcAft>
                          <a:spcPts val="0"/>
                        </a:spcAft>
                        <a:buClr>
                          <a:srgbClr val="00A082"/>
                        </a:buClr>
                        <a:buSzPts val="1800"/>
                        <a:buFont typeface="Cairo"/>
                        <a:buNone/>
                      </a:pPr>
                      <a:endParaRPr sz="2900">
                        <a:solidFill>
                          <a:srgbClr val="3AAFA9"/>
                        </a:solidFill>
                        <a:latin typeface="Questrial"/>
                        <a:ea typeface="Questrial"/>
                        <a:cs typeface="Questrial"/>
                        <a:sym typeface="Questrial"/>
                      </a:endParaRPr>
                    </a:p>
                    <a:p>
                      <a:pPr marL="0" marR="0" lvl="0" indent="0" algn="ctr" rtl="0">
                        <a:lnSpc>
                          <a:spcPct val="100000"/>
                        </a:lnSpc>
                        <a:spcBef>
                          <a:spcPts val="0"/>
                        </a:spcBef>
                        <a:spcAft>
                          <a:spcPts val="0"/>
                        </a:spcAft>
                        <a:buClr>
                          <a:srgbClr val="00A082"/>
                        </a:buClr>
                        <a:buSzPts val="1800"/>
                        <a:buFont typeface="Cairo"/>
                        <a:buNone/>
                      </a:pPr>
                      <a:endParaRPr sz="2900">
                        <a:solidFill>
                          <a:srgbClr val="3AAFA9"/>
                        </a:solidFill>
                        <a:latin typeface="Questrial"/>
                        <a:ea typeface="Questrial"/>
                        <a:cs typeface="Questrial"/>
                        <a:sym typeface="Questrial"/>
                      </a:endParaRPr>
                    </a:p>
                    <a:p>
                      <a:pPr marL="0" marR="0" lvl="0" indent="0" algn="ctr" rtl="0">
                        <a:lnSpc>
                          <a:spcPct val="100000"/>
                        </a:lnSpc>
                        <a:spcBef>
                          <a:spcPts val="0"/>
                        </a:spcBef>
                        <a:spcAft>
                          <a:spcPts val="0"/>
                        </a:spcAft>
                        <a:buClr>
                          <a:srgbClr val="F5B314"/>
                        </a:buClr>
                        <a:buSzPts val="1440"/>
                        <a:buFont typeface="Cairo"/>
                        <a:buNone/>
                      </a:pPr>
                      <a:r>
                        <a:rPr lang="en" sz="2540">
                          <a:solidFill>
                            <a:srgbClr val="3AAFA9"/>
                          </a:solidFill>
                          <a:latin typeface="Questrial"/>
                          <a:ea typeface="Questrial"/>
                          <a:cs typeface="Questrial"/>
                          <a:sym typeface="Questrial"/>
                        </a:rPr>
                        <a:t>Remote </a:t>
                      </a:r>
                      <a:endParaRPr sz="2540">
                        <a:solidFill>
                          <a:srgbClr val="3AAFA9"/>
                        </a:solidFill>
                        <a:latin typeface="Questrial"/>
                        <a:ea typeface="Questrial"/>
                        <a:cs typeface="Questrial"/>
                        <a:sym typeface="Questrial"/>
                      </a:endParaRPr>
                    </a:p>
                    <a:p>
                      <a:pPr marL="0" marR="0" lvl="0" indent="0" algn="ctr" rtl="0">
                        <a:lnSpc>
                          <a:spcPct val="100000"/>
                        </a:lnSpc>
                        <a:spcBef>
                          <a:spcPts val="0"/>
                        </a:spcBef>
                        <a:spcAft>
                          <a:spcPts val="0"/>
                        </a:spcAft>
                        <a:buClr>
                          <a:srgbClr val="F5B314"/>
                        </a:buClr>
                        <a:buSzPts val="1440"/>
                        <a:buFont typeface="Cairo"/>
                        <a:buNone/>
                      </a:pPr>
                      <a:r>
                        <a:rPr lang="en" sz="2540">
                          <a:solidFill>
                            <a:srgbClr val="3AAFA9"/>
                          </a:solidFill>
                          <a:latin typeface="Questrial"/>
                          <a:ea typeface="Questrial"/>
                          <a:cs typeface="Questrial"/>
                          <a:sym typeface="Questrial"/>
                        </a:rPr>
                        <a:t>agreed</a:t>
                      </a:r>
                      <a:endParaRPr sz="2540" u="none" strike="noStrike" cap="none">
                        <a:solidFill>
                          <a:srgbClr val="3AAFA9"/>
                        </a:solidFill>
                        <a:latin typeface="Questrial"/>
                        <a:ea typeface="Questrial"/>
                        <a:cs typeface="Questrial"/>
                        <a:sym typeface="Questrial"/>
                      </a:endParaRPr>
                    </a:p>
                  </a:txBody>
                  <a:tcPr marL="91450" marR="91450" marT="45725" marB="45725"/>
                </a:tc>
                <a:extLst>
                  <a:ext uri="{0D108BD9-81ED-4DB2-BD59-A6C34878D82A}">
                    <a16:rowId xmlns:a16="http://schemas.microsoft.com/office/drawing/2014/main" val="10000"/>
                  </a:ext>
                </a:extLst>
              </a:tr>
            </a:tbl>
          </a:graphicData>
        </a:graphic>
      </p:graphicFrame>
      <p:sp>
        <p:nvSpPr>
          <p:cNvPr id="629" name="Google Shape;629;p44"/>
          <p:cNvSpPr/>
          <p:nvPr/>
        </p:nvSpPr>
        <p:spPr>
          <a:xfrm>
            <a:off x="3486148" y="1522446"/>
            <a:ext cx="2286000" cy="2286000"/>
          </a:xfrm>
          <a:prstGeom prst="blockArc">
            <a:avLst>
              <a:gd name="adj1" fmla="val 21488655"/>
              <a:gd name="adj2" fmla="val 16964107"/>
              <a:gd name="adj3" fmla="val 14615"/>
            </a:avLst>
          </a:prstGeom>
          <a:solidFill>
            <a:srgbClr val="17525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A082"/>
              </a:buClr>
              <a:buSzPts val="1100"/>
              <a:buFont typeface="Cairo"/>
              <a:buNone/>
            </a:pPr>
            <a:endParaRPr sz="1100" b="0" i="0" u="none" strike="noStrike" cap="none">
              <a:solidFill>
                <a:srgbClr val="F5B314"/>
              </a:solidFill>
              <a:latin typeface="Cairo"/>
              <a:ea typeface="Cairo"/>
              <a:cs typeface="Cairo"/>
              <a:sym typeface="Cairo"/>
            </a:endParaRPr>
          </a:p>
        </p:txBody>
      </p:sp>
      <p:sp>
        <p:nvSpPr>
          <p:cNvPr id="630" name="Google Shape;630;p44"/>
          <p:cNvSpPr/>
          <p:nvPr/>
        </p:nvSpPr>
        <p:spPr>
          <a:xfrm>
            <a:off x="6276973" y="1522446"/>
            <a:ext cx="2286000" cy="2286000"/>
          </a:xfrm>
          <a:prstGeom prst="blockArc">
            <a:avLst>
              <a:gd name="adj1" fmla="val 18897071"/>
              <a:gd name="adj2" fmla="val 16964107"/>
              <a:gd name="adj3" fmla="val 14615"/>
            </a:avLst>
          </a:prstGeom>
          <a:solidFill>
            <a:srgbClr val="17525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A082"/>
              </a:buClr>
              <a:buSzPts val="1100"/>
              <a:buFont typeface="Cairo"/>
              <a:buNone/>
            </a:pPr>
            <a:endParaRPr sz="1100" b="0" i="0" u="none" strike="noStrike" cap="none">
              <a:solidFill>
                <a:srgbClr val="F5B314"/>
              </a:solidFill>
              <a:latin typeface="Cairo"/>
              <a:ea typeface="Cairo"/>
              <a:cs typeface="Cairo"/>
              <a:sym typeface="Cai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45"/>
          <p:cNvSpPr txBox="1"/>
          <p:nvPr/>
        </p:nvSpPr>
        <p:spPr>
          <a:xfrm>
            <a:off x="3968700" y="2475525"/>
            <a:ext cx="5175300" cy="2462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3000" b="1">
                <a:solidFill>
                  <a:srgbClr val="FFFFFF"/>
                </a:solidFill>
                <a:latin typeface="Questrial"/>
                <a:ea typeface="Questrial"/>
                <a:cs typeface="Questrial"/>
                <a:sym typeface="Questrial"/>
              </a:rPr>
              <a:t>Starting the Debate on Remote versus In-Person Internship Skills Gain</a:t>
            </a:r>
            <a:endParaRPr sz="3000" b="1">
              <a:solidFill>
                <a:srgbClr val="FFFFFF"/>
              </a:solidFill>
              <a:latin typeface="Questrial"/>
              <a:ea typeface="Questrial"/>
              <a:cs typeface="Questrial"/>
              <a:sym typeface="Questrial"/>
            </a:endParaRPr>
          </a:p>
          <a:p>
            <a:pPr marL="0" marR="0" lvl="0" indent="0" algn="ctr" rtl="0">
              <a:spcBef>
                <a:spcPts val="0"/>
              </a:spcBef>
              <a:spcAft>
                <a:spcPts val="0"/>
              </a:spcAft>
              <a:buNone/>
            </a:pPr>
            <a:endParaRPr sz="3000" b="1">
              <a:solidFill>
                <a:srgbClr val="FFFFFF"/>
              </a:solidFill>
              <a:latin typeface="Questrial"/>
              <a:ea typeface="Questrial"/>
              <a:cs typeface="Questrial"/>
              <a:sym typeface="Questrial"/>
            </a:endParaRPr>
          </a:p>
          <a:p>
            <a:pPr marL="0" marR="0" lvl="0" indent="0" algn="ctr" rtl="0">
              <a:spcBef>
                <a:spcPts val="0"/>
              </a:spcBef>
              <a:spcAft>
                <a:spcPts val="0"/>
              </a:spcAft>
              <a:buNone/>
            </a:pPr>
            <a:r>
              <a:rPr lang="en" b="1">
                <a:solidFill>
                  <a:srgbClr val="FFFFFF"/>
                </a:solidFill>
                <a:latin typeface="Questrial"/>
                <a:ea typeface="Questrial"/>
                <a:cs typeface="Questrial"/>
                <a:sym typeface="Questrial"/>
              </a:rPr>
              <a:t>January 2021</a:t>
            </a:r>
            <a:endParaRPr b="1">
              <a:solidFill>
                <a:srgbClr val="FFFFFF"/>
              </a:solidFill>
              <a:latin typeface="Questrial"/>
              <a:ea typeface="Questrial"/>
              <a:cs typeface="Questrial"/>
              <a:sym typeface="Questrial"/>
            </a:endParaRPr>
          </a:p>
          <a:p>
            <a:pPr marL="0" lvl="0" indent="0" algn="l" rtl="0">
              <a:spcBef>
                <a:spcPts val="0"/>
              </a:spcBef>
              <a:spcAft>
                <a:spcPts val="0"/>
              </a:spcAft>
              <a:buNone/>
            </a:pPr>
            <a:endParaRPr>
              <a:solidFill>
                <a:srgbClr val="FFFFFF"/>
              </a:solidFill>
            </a:endParaRPr>
          </a:p>
        </p:txBody>
      </p:sp>
      <p:pic>
        <p:nvPicPr>
          <p:cNvPr id="636" name="Google Shape;636;p45"/>
          <p:cNvPicPr preferRelativeResize="0"/>
          <p:nvPr/>
        </p:nvPicPr>
        <p:blipFill rotWithShape="1">
          <a:blip r:embed="rId3">
            <a:alphaModFix/>
          </a:blip>
          <a:srcRect l="89" r="99"/>
          <a:stretch/>
        </p:blipFill>
        <p:spPr>
          <a:xfrm>
            <a:off x="1854200" y="0"/>
            <a:ext cx="7289798" cy="5143498"/>
          </a:xfrm>
          <a:prstGeom prst="rect">
            <a:avLst/>
          </a:prstGeom>
          <a:noFill/>
          <a:ln>
            <a:noFill/>
          </a:ln>
        </p:spPr>
      </p:pic>
      <p:sp>
        <p:nvSpPr>
          <p:cNvPr id="637" name="Google Shape;637;p45"/>
          <p:cNvSpPr/>
          <p:nvPr/>
        </p:nvSpPr>
        <p:spPr>
          <a:xfrm>
            <a:off x="1806575" y="0"/>
            <a:ext cx="7347300" cy="5150400"/>
          </a:xfrm>
          <a:prstGeom prst="rtTriangle">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5"/>
          <p:cNvSpPr/>
          <p:nvPr/>
        </p:nvSpPr>
        <p:spPr>
          <a:xfrm>
            <a:off x="0" y="150"/>
            <a:ext cx="1854300" cy="5150400"/>
          </a:xfrm>
          <a:prstGeom prst="rect">
            <a:avLst/>
          </a:prstGeom>
          <a:solidFill>
            <a:srgbClr val="3AA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9" name="Google Shape;639;p45"/>
          <p:cNvCxnSpPr>
            <a:stCxn id="640" idx="4"/>
            <a:endCxn id="641" idx="0"/>
          </p:cNvCxnSpPr>
          <p:nvPr/>
        </p:nvCxnSpPr>
        <p:spPr>
          <a:xfrm>
            <a:off x="394075" y="2936988"/>
            <a:ext cx="0" cy="858900"/>
          </a:xfrm>
          <a:prstGeom prst="straightConnector1">
            <a:avLst/>
          </a:prstGeom>
          <a:noFill/>
          <a:ln w="76200" cap="flat" cmpd="sng">
            <a:solidFill>
              <a:srgbClr val="17525A"/>
            </a:solidFill>
            <a:prstDash val="solid"/>
            <a:round/>
            <a:headEnd type="none" w="med" len="med"/>
            <a:tailEnd type="none" w="med" len="med"/>
          </a:ln>
        </p:spPr>
      </p:cxnSp>
      <p:cxnSp>
        <p:nvCxnSpPr>
          <p:cNvPr id="642" name="Google Shape;642;p45"/>
          <p:cNvCxnSpPr>
            <a:stCxn id="643" idx="4"/>
            <a:endCxn id="640" idx="0"/>
          </p:cNvCxnSpPr>
          <p:nvPr/>
        </p:nvCxnSpPr>
        <p:spPr>
          <a:xfrm>
            <a:off x="394075" y="1598625"/>
            <a:ext cx="0" cy="729300"/>
          </a:xfrm>
          <a:prstGeom prst="straightConnector1">
            <a:avLst/>
          </a:prstGeom>
          <a:noFill/>
          <a:ln w="76200" cap="flat" cmpd="sng">
            <a:solidFill>
              <a:srgbClr val="17525A"/>
            </a:solidFill>
            <a:prstDash val="solid"/>
            <a:round/>
            <a:headEnd type="none" w="med" len="med"/>
            <a:tailEnd type="none" w="med" len="med"/>
          </a:ln>
        </p:spPr>
      </p:cxnSp>
      <p:sp>
        <p:nvSpPr>
          <p:cNvPr id="643" name="Google Shape;643;p45"/>
          <p:cNvSpPr/>
          <p:nvPr/>
        </p:nvSpPr>
        <p:spPr>
          <a:xfrm>
            <a:off x="89575" y="989625"/>
            <a:ext cx="609000" cy="609000"/>
          </a:xfrm>
          <a:prstGeom prst="ellipse">
            <a:avLst/>
          </a:prstGeom>
          <a:noFill/>
          <a:ln w="76200"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17525A"/>
                </a:solidFill>
                <a:latin typeface="Questrial"/>
                <a:ea typeface="Questrial"/>
                <a:cs typeface="Questrial"/>
                <a:sym typeface="Questrial"/>
              </a:rPr>
              <a:t>1</a:t>
            </a:r>
            <a:endParaRPr sz="3000">
              <a:solidFill>
                <a:srgbClr val="17525A"/>
              </a:solidFill>
              <a:latin typeface="Questrial"/>
              <a:ea typeface="Questrial"/>
              <a:cs typeface="Questrial"/>
              <a:sym typeface="Questrial"/>
            </a:endParaRPr>
          </a:p>
        </p:txBody>
      </p:sp>
      <p:sp>
        <p:nvSpPr>
          <p:cNvPr id="640" name="Google Shape;640;p45"/>
          <p:cNvSpPr/>
          <p:nvPr/>
        </p:nvSpPr>
        <p:spPr>
          <a:xfrm>
            <a:off x="89575" y="2327988"/>
            <a:ext cx="609000" cy="609000"/>
          </a:xfrm>
          <a:prstGeom prst="ellipse">
            <a:avLst/>
          </a:prstGeom>
          <a:noFill/>
          <a:ln w="76200"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17525A"/>
                </a:solidFill>
                <a:latin typeface="Questrial"/>
                <a:ea typeface="Questrial"/>
                <a:cs typeface="Questrial"/>
                <a:sym typeface="Questrial"/>
              </a:rPr>
              <a:t>2</a:t>
            </a:r>
            <a:endParaRPr sz="3000">
              <a:solidFill>
                <a:srgbClr val="17525A"/>
              </a:solidFill>
              <a:latin typeface="Questrial"/>
              <a:ea typeface="Questrial"/>
              <a:cs typeface="Questrial"/>
              <a:sym typeface="Questrial"/>
            </a:endParaRPr>
          </a:p>
        </p:txBody>
      </p:sp>
      <p:sp>
        <p:nvSpPr>
          <p:cNvPr id="641" name="Google Shape;641;p45"/>
          <p:cNvSpPr/>
          <p:nvPr/>
        </p:nvSpPr>
        <p:spPr>
          <a:xfrm>
            <a:off x="89575" y="3795825"/>
            <a:ext cx="609000" cy="609000"/>
          </a:xfrm>
          <a:prstGeom prst="ellipse">
            <a:avLst/>
          </a:prstGeom>
          <a:noFill/>
          <a:ln w="76200"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17525A"/>
                </a:solidFill>
                <a:latin typeface="Questrial"/>
                <a:ea typeface="Questrial"/>
                <a:cs typeface="Questrial"/>
                <a:sym typeface="Questrial"/>
              </a:rPr>
              <a:t>3</a:t>
            </a:r>
            <a:endParaRPr sz="3000">
              <a:solidFill>
                <a:srgbClr val="17525A"/>
              </a:solidFill>
              <a:latin typeface="Questrial"/>
              <a:ea typeface="Questrial"/>
              <a:cs typeface="Questrial"/>
              <a:sym typeface="Questrial"/>
            </a:endParaRPr>
          </a:p>
        </p:txBody>
      </p:sp>
      <p:graphicFrame>
        <p:nvGraphicFramePr>
          <p:cNvPr id="644" name="Google Shape;644;p45"/>
          <p:cNvGraphicFramePr/>
          <p:nvPr/>
        </p:nvGraphicFramePr>
        <p:xfrm>
          <a:off x="812850" y="796850"/>
          <a:ext cx="3000000" cy="3000000"/>
        </p:xfrm>
        <a:graphic>
          <a:graphicData uri="http://schemas.openxmlformats.org/drawingml/2006/table">
            <a:tbl>
              <a:tblPr>
                <a:noFill/>
                <a:tableStyleId>{D373A9B7-E5CC-4826-B7D7-A386FE2DA78A}</a:tableStyleId>
              </a:tblPr>
              <a:tblGrid>
                <a:gridCol w="5728250">
                  <a:extLst>
                    <a:ext uri="{9D8B030D-6E8A-4147-A177-3AD203B41FA5}">
                      <a16:colId xmlns:a16="http://schemas.microsoft.com/office/drawing/2014/main" val="20000"/>
                    </a:ext>
                  </a:extLst>
                </a:gridCol>
              </a:tblGrid>
              <a:tr h="1174150">
                <a:tc>
                  <a:txBody>
                    <a:bodyPr/>
                    <a:lstStyle/>
                    <a:p>
                      <a:pPr marL="0" lvl="0" indent="0" algn="l" rtl="0">
                        <a:spcBef>
                          <a:spcPts val="0"/>
                        </a:spcBef>
                        <a:spcAft>
                          <a:spcPts val="0"/>
                        </a:spcAft>
                        <a:buNone/>
                      </a:pPr>
                      <a:r>
                        <a:rPr lang="en" sz="2700" b="1">
                          <a:solidFill>
                            <a:srgbClr val="FFFFFF"/>
                          </a:solidFill>
                          <a:latin typeface="Questrial"/>
                          <a:ea typeface="Questrial"/>
                          <a:cs typeface="Questrial"/>
                          <a:sym typeface="Questrial"/>
                        </a:rPr>
                        <a:t>The Future of</a:t>
                      </a:r>
                      <a:endParaRPr sz="2700" b="1">
                        <a:solidFill>
                          <a:srgbClr val="FFFFFF"/>
                        </a:solidFill>
                        <a:latin typeface="Questrial"/>
                        <a:ea typeface="Questrial"/>
                        <a:cs typeface="Questrial"/>
                        <a:sym typeface="Questrial"/>
                      </a:endParaRPr>
                    </a:p>
                    <a:p>
                      <a:pPr marL="0" lvl="0" indent="0" algn="l" rtl="0">
                        <a:spcBef>
                          <a:spcPts val="0"/>
                        </a:spcBef>
                        <a:spcAft>
                          <a:spcPts val="0"/>
                        </a:spcAft>
                        <a:buNone/>
                      </a:pPr>
                      <a:r>
                        <a:rPr lang="en" sz="2700" b="1">
                          <a:solidFill>
                            <a:srgbClr val="FFFFFF"/>
                          </a:solidFill>
                          <a:latin typeface="Questrial"/>
                          <a:ea typeface="Questrial"/>
                          <a:cs typeface="Questrial"/>
                          <a:sym typeface="Questrial"/>
                        </a:rPr>
                        <a:t>Work is Hybrid</a:t>
                      </a:r>
                      <a:endParaRPr sz="2700" b="1">
                        <a:solidFill>
                          <a:srgbClr val="FFFFFF"/>
                        </a:solidFill>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174150">
                <a:tc>
                  <a:txBody>
                    <a:bodyPr/>
                    <a:lstStyle/>
                    <a:p>
                      <a:pPr marL="0" lvl="0" indent="0" algn="l" rtl="0">
                        <a:spcBef>
                          <a:spcPts val="0"/>
                        </a:spcBef>
                        <a:spcAft>
                          <a:spcPts val="0"/>
                        </a:spcAft>
                        <a:buNone/>
                      </a:pPr>
                      <a:r>
                        <a:rPr lang="en" sz="2700" b="1">
                          <a:solidFill>
                            <a:srgbClr val="FFFFFF"/>
                          </a:solidFill>
                          <a:latin typeface="Questrial"/>
                          <a:ea typeface="Questrial"/>
                          <a:cs typeface="Questrial"/>
                          <a:sym typeface="Questrial"/>
                        </a:rPr>
                        <a:t>Remote Internships are on</a:t>
                      </a:r>
                      <a:endParaRPr sz="2700" b="1">
                        <a:solidFill>
                          <a:srgbClr val="FFFFFF"/>
                        </a:solidFill>
                        <a:latin typeface="Questrial"/>
                        <a:ea typeface="Questrial"/>
                        <a:cs typeface="Questrial"/>
                        <a:sym typeface="Questrial"/>
                      </a:endParaRPr>
                    </a:p>
                    <a:p>
                      <a:pPr marL="0" lvl="0" indent="0" algn="l" rtl="0">
                        <a:spcBef>
                          <a:spcPts val="0"/>
                        </a:spcBef>
                        <a:spcAft>
                          <a:spcPts val="0"/>
                        </a:spcAft>
                        <a:buNone/>
                      </a:pPr>
                      <a:r>
                        <a:rPr lang="en" sz="2700" b="1">
                          <a:solidFill>
                            <a:srgbClr val="FFFFFF"/>
                          </a:solidFill>
                          <a:latin typeface="Questrial"/>
                          <a:ea typeface="Questrial"/>
                          <a:cs typeface="Questrial"/>
                          <a:sym typeface="Questrial"/>
                        </a:rPr>
                        <a:t>the rise</a:t>
                      </a:r>
                      <a:endParaRPr sz="2700" b="1">
                        <a:solidFill>
                          <a:srgbClr val="FFFFFF"/>
                        </a:solidFill>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005425">
                <a:tc>
                  <a:txBody>
                    <a:bodyPr/>
                    <a:lstStyle/>
                    <a:p>
                      <a:pPr marL="0" lvl="0" indent="0" algn="l" rtl="0">
                        <a:spcBef>
                          <a:spcPts val="0"/>
                        </a:spcBef>
                        <a:spcAft>
                          <a:spcPts val="0"/>
                        </a:spcAft>
                        <a:buNone/>
                      </a:pPr>
                      <a:r>
                        <a:rPr lang="en" sz="2700" b="1">
                          <a:solidFill>
                            <a:srgbClr val="FFFFFF"/>
                          </a:solidFill>
                          <a:latin typeface="Questrial"/>
                          <a:ea typeface="Questrial"/>
                          <a:cs typeface="Questrial"/>
                          <a:sym typeface="Questrial"/>
                        </a:rPr>
                        <a:t>Both In-Person and Remote Internships have shown little significant differences in skills gain</a:t>
                      </a:r>
                      <a:endParaRPr sz="2700" b="1">
                        <a:solidFill>
                          <a:srgbClr val="FFFFFF"/>
                        </a:solidFill>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45" name="Google Shape;645;p45"/>
          <p:cNvSpPr/>
          <p:nvPr/>
        </p:nvSpPr>
        <p:spPr>
          <a:xfrm rot="-5400000">
            <a:off x="7229550" y="3203550"/>
            <a:ext cx="2254200" cy="1625700"/>
          </a:xfrm>
          <a:prstGeom prst="triangle">
            <a:avLst>
              <a:gd name="adj" fmla="val 50000"/>
            </a:avLst>
          </a:prstGeom>
          <a:solidFill>
            <a:srgbClr val="F5A118"/>
          </a:solidFill>
          <a:ln w="9525"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46"/>
          <p:cNvPicPr preferRelativeResize="0"/>
          <p:nvPr/>
        </p:nvPicPr>
        <p:blipFill rotWithShape="1">
          <a:blip r:embed="rId3">
            <a:alphaModFix/>
          </a:blip>
          <a:srcRect l="2079" t="3270" r="2089" b="12448"/>
          <a:stretch/>
        </p:blipFill>
        <p:spPr>
          <a:xfrm flipH="1">
            <a:off x="-5" y="-7050"/>
            <a:ext cx="9144005" cy="5157599"/>
          </a:xfrm>
          <a:prstGeom prst="rect">
            <a:avLst/>
          </a:prstGeom>
          <a:noFill/>
          <a:ln>
            <a:noFill/>
          </a:ln>
        </p:spPr>
      </p:pic>
      <p:sp>
        <p:nvSpPr>
          <p:cNvPr id="651" name="Google Shape;651;p46"/>
          <p:cNvSpPr/>
          <p:nvPr/>
        </p:nvSpPr>
        <p:spPr>
          <a:xfrm rot="10800000" flipH="1">
            <a:off x="0" y="-14100"/>
            <a:ext cx="9144000" cy="5157600"/>
          </a:xfrm>
          <a:prstGeom prst="rtTriangle">
            <a:avLst/>
          </a:prstGeom>
          <a:solidFill>
            <a:srgbClr val="3AAFA9"/>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652" name="Google Shape;652;p46"/>
          <p:cNvSpPr/>
          <p:nvPr/>
        </p:nvSpPr>
        <p:spPr>
          <a:xfrm>
            <a:off x="0" y="4155600"/>
            <a:ext cx="3541800" cy="987900"/>
          </a:xfrm>
          <a:prstGeom prst="triangle">
            <a:avLst>
              <a:gd name="adj" fmla="val 50000"/>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6"/>
          <p:cNvSpPr txBox="1"/>
          <p:nvPr/>
        </p:nvSpPr>
        <p:spPr>
          <a:xfrm>
            <a:off x="99325" y="1617450"/>
            <a:ext cx="44013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0" b="1">
                <a:solidFill>
                  <a:srgbClr val="FFFFFF"/>
                </a:solidFill>
                <a:latin typeface="Questrial"/>
                <a:ea typeface="Questrial"/>
                <a:cs typeface="Questrial"/>
                <a:sym typeface="Questrial"/>
              </a:rPr>
              <a:t>Questions?</a:t>
            </a:r>
            <a:endParaRPr sz="3400">
              <a:solidFill>
                <a:srgbClr val="FFFFFF"/>
              </a:solidFill>
            </a:endParaRPr>
          </a:p>
        </p:txBody>
      </p:sp>
      <p:sp>
        <p:nvSpPr>
          <p:cNvPr id="654" name="Google Shape;654;p46"/>
          <p:cNvSpPr txBox="1"/>
          <p:nvPr/>
        </p:nvSpPr>
        <p:spPr>
          <a:xfrm>
            <a:off x="99325" y="-14100"/>
            <a:ext cx="673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lt1"/>
                </a:solidFill>
              </a:rPr>
              <a:t>  Virtualinternships.com</a:t>
            </a:r>
            <a:endParaRPr sz="3200">
              <a:solidFill>
                <a:schemeClr val="lt1"/>
              </a:solidFill>
            </a:endParaRPr>
          </a:p>
          <a:p>
            <a:pPr marL="0" lvl="0" indent="0" algn="l" rtl="0">
              <a:spcBef>
                <a:spcPts val="0"/>
              </a:spcBef>
              <a:spcAft>
                <a:spcPts val="0"/>
              </a:spcAft>
              <a:buNone/>
            </a:pPr>
            <a:r>
              <a:rPr lang="en" sz="3200">
                <a:solidFill>
                  <a:schemeClr val="lt1"/>
                </a:solidFill>
              </a:rPr>
              <a:t>       OEB: Booth G10</a:t>
            </a:r>
            <a:endParaRPr sz="3200">
              <a:solidFill>
                <a:schemeClr val="lt1"/>
              </a:solidFill>
            </a:endParaRPr>
          </a:p>
        </p:txBody>
      </p:sp>
      <p:pic>
        <p:nvPicPr>
          <p:cNvPr id="655" name="Google Shape;655;p46"/>
          <p:cNvPicPr preferRelativeResize="0"/>
          <p:nvPr/>
        </p:nvPicPr>
        <p:blipFill>
          <a:blip r:embed="rId4">
            <a:alphaModFix/>
          </a:blip>
          <a:stretch>
            <a:fillRect/>
          </a:stretch>
        </p:blipFill>
        <p:spPr>
          <a:xfrm>
            <a:off x="4572000" y="333075"/>
            <a:ext cx="4571999" cy="4571999"/>
          </a:xfrm>
          <a:prstGeom prst="rect">
            <a:avLst/>
          </a:prstGeom>
          <a:noFill/>
          <a:ln w="9525" cap="flat" cmpd="sng">
            <a:solidFill>
              <a:srgbClr val="3AAFA9"/>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b="1">
                <a:solidFill>
                  <a:srgbClr val="294C60"/>
                </a:solidFill>
                <a:latin typeface="Questrial"/>
                <a:ea typeface="Questrial"/>
                <a:cs typeface="Questrial"/>
                <a:sym typeface="Questrial"/>
              </a:rPr>
              <a:t>REMOTE WORK OPPORTUNITIES</a:t>
            </a:r>
            <a:endParaRPr sz="3320" b="1">
              <a:solidFill>
                <a:srgbClr val="294C60"/>
              </a:solidFill>
              <a:latin typeface="Questrial"/>
              <a:ea typeface="Questrial"/>
              <a:cs typeface="Questrial"/>
              <a:sym typeface="Questrial"/>
            </a:endParaRPr>
          </a:p>
        </p:txBody>
      </p:sp>
      <p:sp>
        <p:nvSpPr>
          <p:cNvPr id="90" name="Google Shape;90;p16"/>
          <p:cNvSpPr txBox="1">
            <a:spLocks noGrp="1"/>
          </p:cNvSpPr>
          <p:nvPr>
            <p:ph type="body" idx="1"/>
          </p:nvPr>
        </p:nvSpPr>
        <p:spPr>
          <a:xfrm>
            <a:off x="127275" y="993775"/>
            <a:ext cx="7476600" cy="4086300"/>
          </a:xfrm>
          <a:prstGeom prst="rect">
            <a:avLst/>
          </a:prstGeom>
        </p:spPr>
        <p:txBody>
          <a:bodyPr spcFirstLastPara="1" wrap="square" lIns="91425" tIns="91425" rIns="91425" bIns="91425" anchor="t" anchorCtr="0">
            <a:normAutofit lnSpcReduction="10000"/>
          </a:bodyPr>
          <a:lstStyle/>
          <a:p>
            <a:pPr marL="457200" lvl="0" indent="-349250" algn="l" rtl="0">
              <a:spcBef>
                <a:spcPts val="0"/>
              </a:spcBef>
              <a:spcAft>
                <a:spcPts val="0"/>
              </a:spcAft>
              <a:buClr>
                <a:srgbClr val="000000"/>
              </a:buClr>
              <a:buSzPts val="1900"/>
              <a:buFont typeface="Questrial"/>
              <a:buChar char="●"/>
            </a:pPr>
            <a:r>
              <a:rPr lang="en" sz="1900" b="1">
                <a:solidFill>
                  <a:srgbClr val="000000"/>
                </a:solidFill>
                <a:latin typeface="Questrial"/>
                <a:ea typeface="Questrial"/>
                <a:cs typeface="Questrial"/>
                <a:sym typeface="Questrial"/>
              </a:rPr>
              <a:t>Looking back: </a:t>
            </a:r>
            <a:r>
              <a:rPr lang="en" sz="1900">
                <a:solidFill>
                  <a:srgbClr val="000000"/>
                </a:solidFill>
                <a:latin typeface="Questrial"/>
                <a:ea typeface="Questrial"/>
                <a:cs typeface="Questrial"/>
                <a:sym typeface="Questrial"/>
              </a:rPr>
              <a:t>Early remote work - 1980s Wifi/Internet</a:t>
            </a:r>
            <a:endParaRPr sz="1900">
              <a:solidFill>
                <a:srgbClr val="000000"/>
              </a:solidFill>
              <a:latin typeface="Questrial"/>
              <a:ea typeface="Questrial"/>
              <a:cs typeface="Questrial"/>
              <a:sym typeface="Questrial"/>
            </a:endParaRPr>
          </a:p>
          <a:p>
            <a:pPr marL="457200" marR="2209800" lvl="0" indent="-349250" algn="l" rtl="0">
              <a:spcBef>
                <a:spcPts val="0"/>
              </a:spcBef>
              <a:spcAft>
                <a:spcPts val="0"/>
              </a:spcAft>
              <a:buClr>
                <a:schemeClr val="dk1"/>
              </a:buClr>
              <a:buSzPts val="1900"/>
              <a:buFont typeface="Questrial"/>
              <a:buChar char="●"/>
            </a:pPr>
            <a:r>
              <a:rPr lang="en" sz="1900" b="1">
                <a:solidFill>
                  <a:schemeClr val="dk1"/>
                </a:solidFill>
                <a:latin typeface="Questrial"/>
                <a:ea typeface="Questrial"/>
                <a:cs typeface="Questrial"/>
                <a:sym typeface="Questrial"/>
              </a:rPr>
              <a:t>Virtual Internships 2018</a:t>
            </a:r>
            <a:endParaRPr sz="1900" b="1">
              <a:solidFill>
                <a:schemeClr val="dk1"/>
              </a:solidFill>
              <a:latin typeface="Questrial"/>
              <a:ea typeface="Questrial"/>
              <a:cs typeface="Questrial"/>
              <a:sym typeface="Questrial"/>
            </a:endParaRPr>
          </a:p>
          <a:p>
            <a:pPr marL="457200" lvl="0" indent="-349250" algn="l" rtl="0">
              <a:spcBef>
                <a:spcPts val="0"/>
              </a:spcBef>
              <a:spcAft>
                <a:spcPts val="0"/>
              </a:spcAft>
              <a:buClr>
                <a:schemeClr val="dk1"/>
              </a:buClr>
              <a:buSzPts val="1900"/>
              <a:buFont typeface="Questrial"/>
              <a:buChar char="●"/>
            </a:pPr>
            <a:r>
              <a:rPr lang="en" sz="1900" b="1">
                <a:solidFill>
                  <a:schemeClr val="dk1"/>
                </a:solidFill>
                <a:latin typeface="Questrial"/>
                <a:ea typeface="Questrial"/>
                <a:cs typeface="Questrial"/>
                <a:sym typeface="Questrial"/>
              </a:rPr>
              <a:t>2020:</a:t>
            </a:r>
            <a:r>
              <a:rPr lang="en" sz="1900">
                <a:solidFill>
                  <a:schemeClr val="dk1"/>
                </a:solidFill>
                <a:latin typeface="Questrial"/>
                <a:ea typeface="Questrial"/>
                <a:cs typeface="Questrial"/>
                <a:sym typeface="Questrial"/>
              </a:rPr>
              <a:t> Covid  -  Zoom - Work can go on</a:t>
            </a:r>
            <a:endParaRPr sz="1900">
              <a:solidFill>
                <a:schemeClr val="dk1"/>
              </a:solidFill>
              <a:latin typeface="Questrial"/>
              <a:ea typeface="Questrial"/>
              <a:cs typeface="Questrial"/>
              <a:sym typeface="Questrial"/>
            </a:endParaRPr>
          </a:p>
          <a:p>
            <a:pPr marL="457200" marR="1975090" lvl="0" indent="-349250" algn="l" rtl="0">
              <a:spcBef>
                <a:spcPts val="0"/>
              </a:spcBef>
              <a:spcAft>
                <a:spcPts val="0"/>
              </a:spcAft>
              <a:buClr>
                <a:srgbClr val="000000"/>
              </a:buClr>
              <a:buSzPts val="1900"/>
              <a:buFont typeface="Questrial"/>
              <a:buChar char="●"/>
            </a:pPr>
            <a:r>
              <a:rPr lang="en" sz="1900" b="1">
                <a:solidFill>
                  <a:srgbClr val="000000"/>
                </a:solidFill>
                <a:latin typeface="Questrial"/>
                <a:ea typeface="Questrial"/>
                <a:cs typeface="Questrial"/>
                <a:sym typeface="Questrial"/>
              </a:rPr>
              <a:t>Benefits of remote work: </a:t>
            </a:r>
            <a:r>
              <a:rPr lang="en" sz="1900">
                <a:solidFill>
                  <a:srgbClr val="000000"/>
                </a:solidFill>
                <a:latin typeface="Questrial"/>
                <a:ea typeface="Questrial"/>
                <a:cs typeface="Questrial"/>
                <a:sym typeface="Questrial"/>
              </a:rPr>
              <a:t>flexibility, no commute (low carbon footprint), juggle family/work/study commitments &amp; maximise available time</a:t>
            </a:r>
            <a:endParaRPr sz="1900">
              <a:solidFill>
                <a:srgbClr val="000000"/>
              </a:solidFill>
              <a:latin typeface="Questrial"/>
              <a:ea typeface="Questrial"/>
              <a:cs typeface="Questrial"/>
              <a:sym typeface="Questrial"/>
            </a:endParaRPr>
          </a:p>
          <a:p>
            <a:pPr marL="457200" marR="1975090" lvl="0" indent="-349250" algn="l" rtl="0">
              <a:spcBef>
                <a:spcPts val="0"/>
              </a:spcBef>
              <a:spcAft>
                <a:spcPts val="0"/>
              </a:spcAft>
              <a:buClr>
                <a:srgbClr val="000000"/>
              </a:buClr>
              <a:buSzPts val="1900"/>
              <a:buFont typeface="Questrial"/>
              <a:buChar char="●"/>
            </a:pPr>
            <a:r>
              <a:rPr lang="en" sz="1900" b="1">
                <a:solidFill>
                  <a:srgbClr val="000000"/>
                </a:solidFill>
                <a:latin typeface="Questrial"/>
                <a:ea typeface="Questrial"/>
                <a:cs typeface="Questrial"/>
                <a:sym typeface="Questrial"/>
              </a:rPr>
              <a:t>Can work be as productive?</a:t>
            </a:r>
            <a:r>
              <a:rPr lang="en" sz="1900">
                <a:solidFill>
                  <a:srgbClr val="000000"/>
                </a:solidFill>
                <a:latin typeface="Questrial"/>
                <a:ea typeface="Questrial"/>
                <a:cs typeface="Questrial"/>
                <a:sym typeface="Questrial"/>
              </a:rPr>
              <a:t> Lack of structure &amp; water cooler culture &amp; facetime. </a:t>
            </a:r>
            <a:endParaRPr sz="1900">
              <a:solidFill>
                <a:srgbClr val="000000"/>
              </a:solidFill>
              <a:latin typeface="Questrial"/>
              <a:ea typeface="Questrial"/>
              <a:cs typeface="Questrial"/>
              <a:sym typeface="Questrial"/>
            </a:endParaRPr>
          </a:p>
          <a:p>
            <a:pPr marL="457200" marR="1975090" lvl="0" indent="-349250" algn="l" rtl="0">
              <a:spcBef>
                <a:spcPts val="0"/>
              </a:spcBef>
              <a:spcAft>
                <a:spcPts val="0"/>
              </a:spcAft>
              <a:buClr>
                <a:srgbClr val="000000"/>
              </a:buClr>
              <a:buSzPts val="1900"/>
              <a:buFont typeface="Questrial"/>
              <a:buChar char="●"/>
            </a:pPr>
            <a:r>
              <a:rPr lang="en" sz="1900" b="1">
                <a:solidFill>
                  <a:srgbClr val="000000"/>
                </a:solidFill>
                <a:latin typeface="Questrial"/>
                <a:ea typeface="Questrial"/>
                <a:cs typeface="Questrial"/>
                <a:sym typeface="Questrial"/>
              </a:rPr>
              <a:t>Upskilling of online work:</a:t>
            </a:r>
            <a:r>
              <a:rPr lang="en" sz="1900">
                <a:solidFill>
                  <a:srgbClr val="000000"/>
                </a:solidFill>
                <a:latin typeface="Questrial"/>
                <a:ea typeface="Questrial"/>
                <a:cs typeface="Questrial"/>
                <a:sym typeface="Questrial"/>
              </a:rPr>
              <a:t> digital professionalism, self-reliance, autonomy, time management, potential new culture</a:t>
            </a:r>
            <a:endParaRPr sz="1700">
              <a:solidFill>
                <a:srgbClr val="000000"/>
              </a:solidFill>
              <a:latin typeface="Questrial"/>
              <a:ea typeface="Questrial"/>
              <a:cs typeface="Questrial"/>
              <a:sym typeface="Questrial"/>
            </a:endParaRPr>
          </a:p>
        </p:txBody>
      </p:sp>
      <p:sp>
        <p:nvSpPr>
          <p:cNvPr id="91" name="Google Shape;91;p16"/>
          <p:cNvSpPr txBox="1"/>
          <p:nvPr/>
        </p:nvSpPr>
        <p:spPr>
          <a:xfrm>
            <a:off x="5881500" y="2508250"/>
            <a:ext cx="2897400" cy="2524200"/>
          </a:xfrm>
          <a:prstGeom prst="rect">
            <a:avLst/>
          </a:prstGeom>
          <a:solidFill>
            <a:srgbClr val="294C6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Questrial"/>
                <a:ea typeface="Questrial"/>
                <a:cs typeface="Questrial"/>
                <a:sym typeface="Questrial"/>
              </a:rPr>
              <a:t>Over </a:t>
            </a:r>
            <a:r>
              <a:rPr lang="en" sz="2000" b="1">
                <a:solidFill>
                  <a:srgbClr val="FFFFFF"/>
                </a:solidFill>
                <a:latin typeface="Questrial"/>
                <a:ea typeface="Questrial"/>
                <a:cs typeface="Questrial"/>
                <a:sym typeface="Questrial"/>
              </a:rPr>
              <a:t>70%</a:t>
            </a:r>
            <a:r>
              <a:rPr lang="en">
                <a:solidFill>
                  <a:srgbClr val="FFFFFF"/>
                </a:solidFill>
                <a:latin typeface="Questrial"/>
                <a:ea typeface="Questrial"/>
                <a:cs typeface="Questrial"/>
                <a:sym typeface="Questrial"/>
              </a:rPr>
              <a:t> of respondents</a:t>
            </a:r>
            <a:endParaRPr>
              <a:solidFill>
                <a:srgbClr val="FFFFFF"/>
              </a:solidFill>
              <a:latin typeface="Questrial"/>
              <a:ea typeface="Questrial"/>
              <a:cs typeface="Questrial"/>
              <a:sym typeface="Questrial"/>
            </a:endParaRPr>
          </a:p>
          <a:p>
            <a:pPr marL="0" lvl="0" indent="0" algn="ctr" rtl="0">
              <a:spcBef>
                <a:spcPts val="0"/>
              </a:spcBef>
              <a:spcAft>
                <a:spcPts val="0"/>
              </a:spcAft>
              <a:buNone/>
            </a:pPr>
            <a:r>
              <a:rPr lang="en">
                <a:solidFill>
                  <a:srgbClr val="FFFFFF"/>
                </a:solidFill>
                <a:latin typeface="Questrial"/>
                <a:ea typeface="Questrial"/>
                <a:cs typeface="Questrial"/>
                <a:sym typeface="Questrial"/>
              </a:rPr>
              <a:t>replied that they are more or just as efficient when working from home. </a:t>
            </a:r>
            <a:r>
              <a:rPr lang="en" sz="2000" b="1">
                <a:solidFill>
                  <a:srgbClr val="FFFFFF"/>
                </a:solidFill>
                <a:latin typeface="Questrial"/>
                <a:ea typeface="Questrial"/>
                <a:cs typeface="Questrial"/>
                <a:sym typeface="Questrial"/>
              </a:rPr>
              <a:t>Only 1 in 4</a:t>
            </a:r>
            <a:r>
              <a:rPr lang="en">
                <a:solidFill>
                  <a:srgbClr val="FFFFFF"/>
                </a:solidFill>
                <a:latin typeface="Questrial"/>
                <a:ea typeface="Questrial"/>
                <a:cs typeface="Questrial"/>
                <a:sym typeface="Questrial"/>
              </a:rPr>
              <a:t> think that their productivity might suffer when working outside the office.”</a:t>
            </a:r>
            <a:endParaRPr>
              <a:solidFill>
                <a:srgbClr val="FFFFFF"/>
              </a:solidFill>
              <a:latin typeface="Questrial"/>
              <a:ea typeface="Questrial"/>
              <a:cs typeface="Questrial"/>
              <a:sym typeface="Questrial"/>
            </a:endParaRPr>
          </a:p>
          <a:p>
            <a:pPr marL="0" lvl="0" indent="0" algn="ctr" rtl="0">
              <a:spcBef>
                <a:spcPts val="0"/>
              </a:spcBef>
              <a:spcAft>
                <a:spcPts val="0"/>
              </a:spcAft>
              <a:buNone/>
            </a:pPr>
            <a:endParaRPr>
              <a:solidFill>
                <a:srgbClr val="FFFFFF"/>
              </a:solidFill>
              <a:latin typeface="Questrial"/>
              <a:ea typeface="Questrial"/>
              <a:cs typeface="Questrial"/>
              <a:sym typeface="Questrial"/>
            </a:endParaRPr>
          </a:p>
          <a:p>
            <a:pPr marL="0" lvl="0" indent="0" algn="ctr" rtl="0">
              <a:spcBef>
                <a:spcPts val="0"/>
              </a:spcBef>
              <a:spcAft>
                <a:spcPts val="0"/>
              </a:spcAft>
              <a:buNone/>
            </a:pPr>
            <a:r>
              <a:rPr lang="en" b="1">
                <a:solidFill>
                  <a:srgbClr val="FFFFFF"/>
                </a:solidFill>
                <a:latin typeface="Questrial"/>
                <a:ea typeface="Questrial"/>
                <a:cs typeface="Questrial"/>
                <a:sym typeface="Questrial"/>
              </a:rPr>
              <a:t>-Deloitte, How Covid-19 contributes to a long-term boost in remote working</a:t>
            </a:r>
            <a:endParaRPr>
              <a:solidFill>
                <a:srgbClr val="FFFFFF"/>
              </a:solidFill>
              <a:latin typeface="Questrial"/>
              <a:ea typeface="Questrial"/>
              <a:cs typeface="Questrial"/>
              <a:sym typeface="Questrial"/>
            </a:endParaRPr>
          </a:p>
        </p:txBody>
      </p:sp>
      <p:sp>
        <p:nvSpPr>
          <p:cNvPr id="92" name="Google Shape;92;p16"/>
          <p:cNvSpPr txBox="1"/>
          <p:nvPr/>
        </p:nvSpPr>
        <p:spPr>
          <a:xfrm>
            <a:off x="5391300" y="2371725"/>
            <a:ext cx="952500" cy="5334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 sz="15000">
                <a:solidFill>
                  <a:srgbClr val="3AAFA9"/>
                </a:solidFill>
              </a:rPr>
              <a:t>“</a:t>
            </a:r>
            <a:endParaRPr sz="15000">
              <a:solidFill>
                <a:srgbClr val="3AAFA9"/>
              </a:solidFill>
            </a:endParaRPr>
          </a:p>
        </p:txBody>
      </p:sp>
      <p:sp>
        <p:nvSpPr>
          <p:cNvPr id="93" name="Google Shape;93;p16"/>
          <p:cNvSpPr txBox="1"/>
          <p:nvPr/>
        </p:nvSpPr>
        <p:spPr>
          <a:xfrm rot="10800000">
            <a:off x="8248150" y="4610100"/>
            <a:ext cx="952500" cy="5334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 sz="15000">
                <a:solidFill>
                  <a:srgbClr val="3AAFA9"/>
                </a:solidFill>
              </a:rPr>
              <a:t>“</a:t>
            </a:r>
            <a:endParaRPr sz="15000">
              <a:solidFill>
                <a:srgbClr val="3AAFA9"/>
              </a:solidFill>
            </a:endParaRPr>
          </a:p>
        </p:txBody>
      </p:sp>
      <p:cxnSp>
        <p:nvCxnSpPr>
          <p:cNvPr id="94" name="Google Shape;94;p16"/>
          <p:cNvCxnSpPr/>
          <p:nvPr/>
        </p:nvCxnSpPr>
        <p:spPr>
          <a:xfrm>
            <a:off x="0" y="906563"/>
            <a:ext cx="5000700" cy="19200"/>
          </a:xfrm>
          <a:prstGeom prst="straightConnector1">
            <a:avLst/>
          </a:prstGeom>
          <a:noFill/>
          <a:ln w="114300" cap="flat" cmpd="sng">
            <a:solidFill>
              <a:srgbClr val="3AAFA9"/>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618950" y="1107050"/>
            <a:ext cx="8203800" cy="33285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000000"/>
              </a:buClr>
              <a:buSzPts val="2000"/>
              <a:buFont typeface="Questrial"/>
              <a:buChar char="●"/>
            </a:pPr>
            <a:r>
              <a:rPr lang="en" sz="2000">
                <a:solidFill>
                  <a:srgbClr val="000000"/>
                </a:solidFill>
                <a:highlight>
                  <a:schemeClr val="lt1"/>
                </a:highlight>
                <a:latin typeface="Questrial"/>
                <a:ea typeface="Questrial"/>
                <a:cs typeface="Questrial"/>
                <a:sym typeface="Questrial"/>
              </a:rPr>
              <a:t>Bridging gap between college/work. </a:t>
            </a:r>
            <a:endParaRPr sz="2000">
              <a:solidFill>
                <a:srgbClr val="000000"/>
              </a:solidFill>
              <a:highlight>
                <a:schemeClr val="lt1"/>
              </a:highlight>
              <a:latin typeface="Questrial"/>
              <a:ea typeface="Questrial"/>
              <a:cs typeface="Questrial"/>
              <a:sym typeface="Questrial"/>
            </a:endParaRPr>
          </a:p>
          <a:p>
            <a:pPr marL="457200" lvl="0" indent="-355600" algn="l" rtl="0">
              <a:spcBef>
                <a:spcPts val="0"/>
              </a:spcBef>
              <a:spcAft>
                <a:spcPts val="0"/>
              </a:spcAft>
              <a:buClr>
                <a:srgbClr val="000000"/>
              </a:buClr>
              <a:buSzPts val="2000"/>
              <a:buFont typeface="Questrial"/>
              <a:buChar char="●"/>
            </a:pPr>
            <a:r>
              <a:rPr lang="en" sz="2000">
                <a:solidFill>
                  <a:srgbClr val="000000"/>
                </a:solidFill>
                <a:highlight>
                  <a:schemeClr val="lt1"/>
                </a:highlight>
                <a:latin typeface="Questrial"/>
                <a:ea typeface="Questrial"/>
                <a:cs typeface="Questrial"/>
                <a:sym typeface="Questrial"/>
              </a:rPr>
              <a:t>Internships to virtual internships. </a:t>
            </a:r>
            <a:endParaRPr sz="2000">
              <a:solidFill>
                <a:srgbClr val="000000"/>
              </a:solidFill>
              <a:highlight>
                <a:schemeClr val="lt1"/>
              </a:highlight>
              <a:latin typeface="Questrial"/>
              <a:ea typeface="Questrial"/>
              <a:cs typeface="Questrial"/>
              <a:sym typeface="Questrial"/>
            </a:endParaRPr>
          </a:p>
          <a:p>
            <a:pPr marL="457200" lvl="0" indent="-355600" algn="l" rtl="0">
              <a:spcBef>
                <a:spcPts val="0"/>
              </a:spcBef>
              <a:spcAft>
                <a:spcPts val="0"/>
              </a:spcAft>
              <a:buClr>
                <a:srgbClr val="000000"/>
              </a:buClr>
              <a:buSzPts val="2000"/>
              <a:buFont typeface="Questrial"/>
              <a:buChar char="●"/>
            </a:pPr>
            <a:r>
              <a:rPr lang="en" sz="2000">
                <a:solidFill>
                  <a:srgbClr val="000000"/>
                </a:solidFill>
                <a:highlight>
                  <a:schemeClr val="lt1"/>
                </a:highlight>
                <a:latin typeface="Questrial"/>
                <a:ea typeface="Questrial"/>
                <a:cs typeface="Questrial"/>
                <a:sym typeface="Questrial"/>
              </a:rPr>
              <a:t>Need to provide accessible internship experience for all</a:t>
            </a:r>
            <a:endParaRPr sz="2000">
              <a:solidFill>
                <a:srgbClr val="000000"/>
              </a:solidFill>
              <a:highlight>
                <a:schemeClr val="lt1"/>
              </a:highlight>
              <a:latin typeface="Questrial"/>
              <a:ea typeface="Questrial"/>
              <a:cs typeface="Questrial"/>
              <a:sym typeface="Questrial"/>
            </a:endParaRPr>
          </a:p>
          <a:p>
            <a:pPr marL="457200" lvl="0" indent="-355600" algn="l" rtl="0">
              <a:spcBef>
                <a:spcPts val="0"/>
              </a:spcBef>
              <a:spcAft>
                <a:spcPts val="0"/>
              </a:spcAft>
              <a:buClr>
                <a:srgbClr val="000000"/>
              </a:buClr>
              <a:buSzPts val="2000"/>
              <a:buFont typeface="Questrial"/>
              <a:buChar char="●"/>
            </a:pPr>
            <a:r>
              <a:rPr lang="en" sz="2000">
                <a:solidFill>
                  <a:srgbClr val="000000"/>
                </a:solidFill>
                <a:highlight>
                  <a:schemeClr val="lt1"/>
                </a:highlight>
                <a:latin typeface="Questrial"/>
                <a:ea typeface="Questrial"/>
                <a:cs typeface="Questrial"/>
                <a:sym typeface="Questrial"/>
              </a:rPr>
              <a:t>Future of Work is now</a:t>
            </a:r>
            <a:endParaRPr sz="2000">
              <a:solidFill>
                <a:srgbClr val="000000"/>
              </a:solidFill>
              <a:highlight>
                <a:schemeClr val="lt1"/>
              </a:highlight>
              <a:latin typeface="Questrial"/>
              <a:ea typeface="Questrial"/>
              <a:cs typeface="Questrial"/>
              <a:sym typeface="Questrial"/>
            </a:endParaRPr>
          </a:p>
          <a:p>
            <a:pPr marL="457200" lvl="0" indent="-355600" algn="l" rtl="0">
              <a:spcBef>
                <a:spcPts val="0"/>
              </a:spcBef>
              <a:spcAft>
                <a:spcPts val="0"/>
              </a:spcAft>
              <a:buClr>
                <a:srgbClr val="000000"/>
              </a:buClr>
              <a:buSzPts val="2000"/>
              <a:buFont typeface="Questrial"/>
              <a:buChar char="●"/>
            </a:pPr>
            <a:r>
              <a:rPr lang="en" sz="2000">
                <a:solidFill>
                  <a:srgbClr val="000000"/>
                </a:solidFill>
                <a:highlight>
                  <a:schemeClr val="lt1"/>
                </a:highlight>
                <a:latin typeface="Questrial"/>
                <a:ea typeface="Questrial"/>
                <a:cs typeface="Questrial"/>
                <a:sym typeface="Questrial"/>
              </a:rPr>
              <a:t>Digital Fluency</a:t>
            </a:r>
            <a:endParaRPr sz="2000">
              <a:solidFill>
                <a:srgbClr val="000000"/>
              </a:solidFill>
              <a:highlight>
                <a:schemeClr val="lt1"/>
              </a:highlight>
              <a:latin typeface="Questrial"/>
              <a:ea typeface="Questrial"/>
              <a:cs typeface="Questrial"/>
              <a:sym typeface="Questrial"/>
            </a:endParaRPr>
          </a:p>
          <a:p>
            <a:pPr marL="457200" lvl="0" indent="-355600" algn="l" rtl="0">
              <a:spcBef>
                <a:spcPts val="0"/>
              </a:spcBef>
              <a:spcAft>
                <a:spcPts val="0"/>
              </a:spcAft>
              <a:buClr>
                <a:srgbClr val="000000"/>
              </a:buClr>
              <a:buSzPts val="2000"/>
              <a:buFont typeface="Questrial"/>
              <a:buChar char="●"/>
            </a:pPr>
            <a:r>
              <a:rPr lang="en" sz="2000">
                <a:solidFill>
                  <a:srgbClr val="000000"/>
                </a:solidFill>
                <a:highlight>
                  <a:schemeClr val="lt1"/>
                </a:highlight>
                <a:latin typeface="Questrial"/>
                <a:ea typeface="Questrial"/>
                <a:cs typeface="Questrial"/>
                <a:sym typeface="Questrial"/>
              </a:rPr>
              <a:t>Enhanced Employability</a:t>
            </a:r>
            <a:endParaRPr sz="2000">
              <a:solidFill>
                <a:srgbClr val="000000"/>
              </a:solidFill>
              <a:highlight>
                <a:schemeClr val="lt1"/>
              </a:highlight>
              <a:latin typeface="Questrial"/>
              <a:ea typeface="Questrial"/>
              <a:cs typeface="Questrial"/>
              <a:sym typeface="Questrial"/>
            </a:endParaRPr>
          </a:p>
          <a:p>
            <a:pPr marL="457200" lvl="0" indent="-355600" algn="l" rtl="0">
              <a:spcBef>
                <a:spcPts val="0"/>
              </a:spcBef>
              <a:spcAft>
                <a:spcPts val="0"/>
              </a:spcAft>
              <a:buClr>
                <a:srgbClr val="000000"/>
              </a:buClr>
              <a:buSzPts val="2000"/>
              <a:buFont typeface="Questrial"/>
              <a:buChar char="●"/>
            </a:pPr>
            <a:r>
              <a:rPr lang="en" sz="2000">
                <a:solidFill>
                  <a:srgbClr val="000000"/>
                </a:solidFill>
                <a:highlight>
                  <a:schemeClr val="lt1"/>
                </a:highlight>
                <a:latin typeface="Questrial"/>
                <a:ea typeface="Questrial"/>
                <a:cs typeface="Questrial"/>
                <a:sym typeface="Questrial"/>
              </a:rPr>
              <a:t>End goal - Meaningful Employment Post Graduation</a:t>
            </a:r>
            <a:endParaRPr sz="2000">
              <a:solidFill>
                <a:srgbClr val="000000"/>
              </a:solidFill>
              <a:highlight>
                <a:schemeClr val="lt1"/>
              </a:highlight>
              <a:latin typeface="Questrial"/>
              <a:ea typeface="Questrial"/>
              <a:cs typeface="Questrial"/>
              <a:sym typeface="Questrial"/>
            </a:endParaRPr>
          </a:p>
          <a:p>
            <a:pPr marL="457200" lvl="0" indent="0" algn="l" rtl="0">
              <a:spcBef>
                <a:spcPts val="1200"/>
              </a:spcBef>
              <a:spcAft>
                <a:spcPts val="1200"/>
              </a:spcAft>
              <a:buNone/>
            </a:pPr>
            <a:endParaRPr sz="1900">
              <a:solidFill>
                <a:srgbClr val="000000"/>
              </a:solidFill>
              <a:latin typeface="Questrial"/>
              <a:ea typeface="Questrial"/>
              <a:cs typeface="Questrial"/>
              <a:sym typeface="Questrial"/>
            </a:endParaRPr>
          </a:p>
        </p:txBody>
      </p:sp>
      <p:sp>
        <p:nvSpPr>
          <p:cNvPr id="100" name="Google Shape;100;p17"/>
          <p:cNvSpPr txBox="1"/>
          <p:nvPr/>
        </p:nvSpPr>
        <p:spPr>
          <a:xfrm>
            <a:off x="345750" y="3766825"/>
            <a:ext cx="8477100" cy="1141800"/>
          </a:xfrm>
          <a:prstGeom prst="rect">
            <a:avLst/>
          </a:prstGeom>
          <a:solidFill>
            <a:srgbClr val="17525A"/>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rgbClr val="FFFFFF"/>
                </a:solidFill>
                <a:latin typeface="Questrial"/>
                <a:ea typeface="Questrial"/>
                <a:cs typeface="Questrial"/>
                <a:sym typeface="Questrial"/>
              </a:rPr>
              <a:t>Ultimate Question: </a:t>
            </a:r>
            <a:endParaRPr sz="2200" b="1">
              <a:solidFill>
                <a:srgbClr val="FFFFFF"/>
              </a:solidFill>
              <a:latin typeface="Questrial"/>
              <a:ea typeface="Questrial"/>
              <a:cs typeface="Questrial"/>
              <a:sym typeface="Questrial"/>
            </a:endParaRPr>
          </a:p>
          <a:p>
            <a:pPr marL="0" lvl="0" indent="0" algn="ctr" rtl="0">
              <a:spcBef>
                <a:spcPts val="0"/>
              </a:spcBef>
              <a:spcAft>
                <a:spcPts val="0"/>
              </a:spcAft>
              <a:buNone/>
            </a:pPr>
            <a:r>
              <a:rPr lang="en" sz="2200">
                <a:solidFill>
                  <a:srgbClr val="FFFFFF"/>
                </a:solidFill>
                <a:latin typeface="Questrial"/>
                <a:ea typeface="Questrial"/>
                <a:cs typeface="Questrial"/>
                <a:sym typeface="Questrial"/>
              </a:rPr>
              <a:t>Can a remote Internship provide work experience that can match the upskilling that occurs in an in-person internship? </a:t>
            </a:r>
            <a:endParaRPr sz="2200">
              <a:solidFill>
                <a:srgbClr val="FFFFFF"/>
              </a:solidFill>
              <a:latin typeface="Questrial"/>
              <a:ea typeface="Questrial"/>
              <a:cs typeface="Questrial"/>
              <a:sym typeface="Questrial"/>
            </a:endParaRPr>
          </a:p>
        </p:txBody>
      </p:sp>
      <p:cxnSp>
        <p:nvCxnSpPr>
          <p:cNvPr id="101" name="Google Shape;101;p17"/>
          <p:cNvCxnSpPr/>
          <p:nvPr/>
        </p:nvCxnSpPr>
        <p:spPr>
          <a:xfrm rot="10800000" flipH="1">
            <a:off x="0" y="889100"/>
            <a:ext cx="7074000" cy="20700"/>
          </a:xfrm>
          <a:prstGeom prst="straightConnector1">
            <a:avLst/>
          </a:prstGeom>
          <a:noFill/>
          <a:ln w="228600" cap="flat" cmpd="sng">
            <a:solidFill>
              <a:srgbClr val="3AAFA9"/>
            </a:solidFill>
            <a:prstDash val="solid"/>
            <a:round/>
            <a:headEnd type="none" w="med" len="med"/>
            <a:tailEnd type="none" w="med" len="med"/>
          </a:ln>
        </p:spPr>
      </p:cxnSp>
      <p:sp>
        <p:nvSpPr>
          <p:cNvPr id="102" name="Google Shape;102;p17"/>
          <p:cNvSpPr txBox="1"/>
          <p:nvPr/>
        </p:nvSpPr>
        <p:spPr>
          <a:xfrm>
            <a:off x="130175" y="148375"/>
            <a:ext cx="90138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a:solidFill>
                  <a:srgbClr val="294C60"/>
                </a:solidFill>
                <a:latin typeface="Questrial"/>
                <a:ea typeface="Questrial"/>
                <a:cs typeface="Questrial"/>
                <a:sym typeface="Questrial"/>
              </a:rPr>
              <a:t>THE FUTURE OF WORK &amp; REMOTE INTERNSHIPS</a:t>
            </a:r>
            <a:endParaRPr sz="3100" b="1">
              <a:solidFill>
                <a:srgbClr val="294C60"/>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t="7813" b="7813"/>
          <a:stretch/>
        </p:blipFill>
        <p:spPr>
          <a:xfrm flipH="1">
            <a:off x="-3" y="0"/>
            <a:ext cx="9144000" cy="5143504"/>
          </a:xfrm>
          <a:prstGeom prst="rect">
            <a:avLst/>
          </a:prstGeom>
          <a:noFill/>
          <a:ln>
            <a:noFill/>
          </a:ln>
        </p:spPr>
      </p:pic>
      <p:sp>
        <p:nvSpPr>
          <p:cNvPr id="108" name="Google Shape;108;p18"/>
          <p:cNvSpPr/>
          <p:nvPr/>
        </p:nvSpPr>
        <p:spPr>
          <a:xfrm rot="10800000" flipH="1">
            <a:off x="0" y="-14100"/>
            <a:ext cx="9144000" cy="5157600"/>
          </a:xfrm>
          <a:prstGeom prst="rtTriangle">
            <a:avLst/>
          </a:prstGeom>
          <a:solidFill>
            <a:srgbClr val="3AAFA9"/>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109" name="Google Shape;109;p18"/>
          <p:cNvSpPr/>
          <p:nvPr/>
        </p:nvSpPr>
        <p:spPr>
          <a:xfrm rot="10800000">
            <a:off x="5602200" y="-14100"/>
            <a:ext cx="3541800" cy="987900"/>
          </a:xfrm>
          <a:prstGeom prst="triangle">
            <a:avLst>
              <a:gd name="adj" fmla="val 50000"/>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p:nvPr/>
        </p:nvSpPr>
        <p:spPr>
          <a:xfrm>
            <a:off x="227750" y="488850"/>
            <a:ext cx="4730700" cy="221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b="1">
                <a:solidFill>
                  <a:srgbClr val="FFFFFF"/>
                </a:solidFill>
                <a:latin typeface="Questrial"/>
                <a:ea typeface="Questrial"/>
                <a:cs typeface="Questrial"/>
                <a:sym typeface="Questrial"/>
              </a:rPr>
              <a:t>Remote &amp; In-Person Internships</a:t>
            </a:r>
            <a:endParaRPr sz="2800">
              <a:solidFill>
                <a:srgbClr val="FFFFFF"/>
              </a:solidFill>
            </a:endParaRPr>
          </a:p>
        </p:txBody>
      </p:sp>
      <p:sp>
        <p:nvSpPr>
          <p:cNvPr id="111" name="Google Shape;111;p18"/>
          <p:cNvSpPr/>
          <p:nvPr/>
        </p:nvSpPr>
        <p:spPr>
          <a:xfrm>
            <a:off x="0" y="4155600"/>
            <a:ext cx="3541800" cy="987900"/>
          </a:xfrm>
          <a:prstGeom prst="triangle">
            <a:avLst>
              <a:gd name="adj" fmla="val 50000"/>
            </a:avLst>
          </a:prstGeom>
          <a:solidFill>
            <a:srgbClr val="F5A118"/>
          </a:solidFill>
          <a:ln w="9525"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8"/>
          <p:cNvPicPr preferRelativeResize="0"/>
          <p:nvPr/>
        </p:nvPicPr>
        <p:blipFill>
          <a:blip r:embed="rId4">
            <a:alphaModFix/>
          </a:blip>
          <a:stretch>
            <a:fillRect/>
          </a:stretch>
        </p:blipFill>
        <p:spPr>
          <a:xfrm>
            <a:off x="906300" y="4544901"/>
            <a:ext cx="1670051" cy="571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345650" y="1107050"/>
            <a:ext cx="8477100" cy="3328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600">
                <a:solidFill>
                  <a:schemeClr val="dk1"/>
                </a:solidFill>
                <a:latin typeface="Questrial"/>
                <a:ea typeface="Questrial"/>
                <a:cs typeface="Questrial"/>
                <a:sym typeface="Questrial"/>
              </a:rPr>
              <a:t> For this report and Virtual Internships standards, all internships include the following features:</a:t>
            </a:r>
            <a:endParaRPr sz="1600">
              <a:solidFill>
                <a:schemeClr val="dk1"/>
              </a:solidFill>
              <a:latin typeface="Questrial"/>
              <a:ea typeface="Questrial"/>
              <a:cs typeface="Questrial"/>
              <a:sym typeface="Questrial"/>
            </a:endParaRPr>
          </a:p>
          <a:p>
            <a:pPr marL="457200" lvl="0" indent="-330200" algn="l" rtl="0">
              <a:spcBef>
                <a:spcPts val="0"/>
              </a:spcBef>
              <a:spcAft>
                <a:spcPts val="0"/>
              </a:spcAft>
              <a:buClr>
                <a:schemeClr val="dk1"/>
              </a:buClr>
              <a:buSzPts val="1600"/>
              <a:buFont typeface="Questrial"/>
              <a:buChar char="●"/>
            </a:pPr>
            <a:r>
              <a:rPr lang="en" sz="1600" b="1">
                <a:solidFill>
                  <a:schemeClr val="dk1"/>
                </a:solidFill>
                <a:latin typeface="Questrial"/>
                <a:ea typeface="Questrial"/>
                <a:cs typeface="Questrial"/>
                <a:sym typeface="Questrial"/>
              </a:rPr>
              <a:t>A minimum 120-hour position held within an established company</a:t>
            </a:r>
            <a:r>
              <a:rPr lang="en" sz="1600">
                <a:solidFill>
                  <a:schemeClr val="dk1"/>
                </a:solidFill>
                <a:latin typeface="Questrial"/>
                <a:ea typeface="Questrial"/>
                <a:cs typeface="Questrial"/>
                <a:sym typeface="Questrial"/>
              </a:rPr>
              <a:t> or organization with a focus on professional exposure and development.</a:t>
            </a:r>
            <a:endParaRPr sz="1600">
              <a:solidFill>
                <a:schemeClr val="dk1"/>
              </a:solidFill>
              <a:latin typeface="Questrial"/>
              <a:ea typeface="Questrial"/>
              <a:cs typeface="Questrial"/>
              <a:sym typeface="Questrial"/>
            </a:endParaRPr>
          </a:p>
          <a:p>
            <a:pPr marL="457200" lvl="0" indent="-330200" algn="l" rtl="0">
              <a:spcBef>
                <a:spcPts val="0"/>
              </a:spcBef>
              <a:spcAft>
                <a:spcPts val="0"/>
              </a:spcAft>
              <a:buClr>
                <a:schemeClr val="dk1"/>
              </a:buClr>
              <a:buSzPts val="1600"/>
              <a:buFont typeface="Questrial"/>
              <a:buChar char="●"/>
            </a:pPr>
            <a:r>
              <a:rPr lang="en" sz="1600" b="1">
                <a:solidFill>
                  <a:schemeClr val="dk1"/>
                </a:solidFill>
                <a:latin typeface="Questrial"/>
                <a:ea typeface="Questrial"/>
                <a:cs typeface="Questrial"/>
                <a:sym typeface="Questrial"/>
              </a:rPr>
              <a:t>Project-based learning experiences </a:t>
            </a:r>
            <a:r>
              <a:rPr lang="en" sz="1600">
                <a:solidFill>
                  <a:schemeClr val="dk1"/>
                </a:solidFill>
                <a:latin typeface="Questrial"/>
                <a:ea typeface="Questrial"/>
                <a:cs typeface="Questrial"/>
                <a:sym typeface="Questrial"/>
              </a:rPr>
              <a:t>that are academically aligned with clear projects and goals stated at the commencement.</a:t>
            </a:r>
            <a:endParaRPr sz="1600">
              <a:solidFill>
                <a:schemeClr val="dk1"/>
              </a:solidFill>
              <a:latin typeface="Questrial"/>
              <a:ea typeface="Questrial"/>
              <a:cs typeface="Questrial"/>
              <a:sym typeface="Questrial"/>
            </a:endParaRPr>
          </a:p>
          <a:p>
            <a:pPr marL="457200" lvl="0" indent="-330200" algn="l" rtl="0">
              <a:spcBef>
                <a:spcPts val="0"/>
              </a:spcBef>
              <a:spcAft>
                <a:spcPts val="0"/>
              </a:spcAft>
              <a:buClr>
                <a:schemeClr val="dk1"/>
              </a:buClr>
              <a:buSzPts val="1600"/>
              <a:buFont typeface="Questrial"/>
              <a:buChar char="●"/>
            </a:pPr>
            <a:r>
              <a:rPr lang="en" sz="1600">
                <a:solidFill>
                  <a:schemeClr val="dk1"/>
                </a:solidFill>
                <a:latin typeface="Questrial"/>
                <a:ea typeface="Questrial"/>
                <a:cs typeface="Questrial"/>
                <a:sym typeface="Questrial"/>
              </a:rPr>
              <a:t>Working in a position </a:t>
            </a:r>
            <a:r>
              <a:rPr lang="en" sz="1600" b="1">
                <a:solidFill>
                  <a:schemeClr val="dk1"/>
                </a:solidFill>
                <a:latin typeface="Questrial"/>
                <a:ea typeface="Questrial"/>
                <a:cs typeface="Questrial"/>
                <a:sym typeface="Questrial"/>
              </a:rPr>
              <a:t>clearly designated as an “internship”</a:t>
            </a:r>
            <a:r>
              <a:rPr lang="en" sz="1600">
                <a:solidFill>
                  <a:schemeClr val="dk1"/>
                </a:solidFill>
                <a:latin typeface="Questrial"/>
                <a:ea typeface="Questrial"/>
                <a:cs typeface="Questrial"/>
                <a:sym typeface="Questrial"/>
              </a:rPr>
              <a:t> by the host company or organization.</a:t>
            </a:r>
            <a:endParaRPr sz="1600">
              <a:solidFill>
                <a:schemeClr val="dk1"/>
              </a:solidFill>
              <a:latin typeface="Questrial"/>
              <a:ea typeface="Questrial"/>
              <a:cs typeface="Questrial"/>
              <a:sym typeface="Questrial"/>
            </a:endParaRPr>
          </a:p>
          <a:p>
            <a:pPr marL="457200" lvl="0" indent="-330200" algn="l" rtl="0">
              <a:spcBef>
                <a:spcPts val="0"/>
              </a:spcBef>
              <a:spcAft>
                <a:spcPts val="0"/>
              </a:spcAft>
              <a:buClr>
                <a:schemeClr val="dk1"/>
              </a:buClr>
              <a:buSzPts val="1600"/>
              <a:buFont typeface="Questrial"/>
              <a:buChar char="●"/>
            </a:pPr>
            <a:r>
              <a:rPr lang="en" sz="1600" b="1">
                <a:solidFill>
                  <a:schemeClr val="dk1"/>
                </a:solidFill>
                <a:latin typeface="Questrial"/>
                <a:ea typeface="Questrial"/>
                <a:cs typeface="Questrial"/>
                <a:sym typeface="Questrial"/>
              </a:rPr>
              <a:t>Direct supervisor engagement and interaction</a:t>
            </a:r>
            <a:r>
              <a:rPr lang="en" sz="1600">
                <a:solidFill>
                  <a:schemeClr val="dk1"/>
                </a:solidFill>
                <a:latin typeface="Questrial"/>
                <a:ea typeface="Questrial"/>
                <a:cs typeface="Questrial"/>
                <a:sym typeface="Questrial"/>
              </a:rPr>
              <a:t> complemented by consistent opportunities for </a:t>
            </a:r>
            <a:r>
              <a:rPr lang="en" sz="1600" b="1">
                <a:solidFill>
                  <a:schemeClr val="dk1"/>
                </a:solidFill>
                <a:latin typeface="Questrial"/>
                <a:ea typeface="Questrial"/>
                <a:cs typeface="Questrial"/>
                <a:sym typeface="Questrial"/>
              </a:rPr>
              <a:t>reflection and feedback</a:t>
            </a:r>
            <a:r>
              <a:rPr lang="en" sz="1600">
                <a:solidFill>
                  <a:schemeClr val="dk1"/>
                </a:solidFill>
                <a:latin typeface="Questrial"/>
                <a:ea typeface="Questrial"/>
                <a:cs typeface="Questrial"/>
                <a:sym typeface="Questrial"/>
              </a:rPr>
              <a:t>. </a:t>
            </a:r>
            <a:endParaRPr sz="1600">
              <a:solidFill>
                <a:schemeClr val="dk1"/>
              </a:solidFill>
              <a:latin typeface="Questrial"/>
              <a:ea typeface="Questrial"/>
              <a:cs typeface="Questrial"/>
              <a:sym typeface="Questrial"/>
            </a:endParaRPr>
          </a:p>
          <a:p>
            <a:pPr marL="457200" lvl="0" indent="0" algn="l" rtl="0">
              <a:spcBef>
                <a:spcPts val="0"/>
              </a:spcBef>
              <a:spcAft>
                <a:spcPts val="0"/>
              </a:spcAft>
              <a:buNone/>
            </a:pPr>
            <a:endParaRPr sz="2000">
              <a:solidFill>
                <a:srgbClr val="000000"/>
              </a:solidFill>
              <a:highlight>
                <a:schemeClr val="lt1"/>
              </a:highlight>
              <a:latin typeface="Questrial"/>
              <a:ea typeface="Questrial"/>
              <a:cs typeface="Questrial"/>
              <a:sym typeface="Questrial"/>
            </a:endParaRPr>
          </a:p>
          <a:p>
            <a:pPr marL="457200" lvl="0" indent="0" algn="l" rtl="0">
              <a:spcBef>
                <a:spcPts val="1200"/>
              </a:spcBef>
              <a:spcAft>
                <a:spcPts val="1200"/>
              </a:spcAft>
              <a:buNone/>
            </a:pPr>
            <a:endParaRPr sz="1900">
              <a:solidFill>
                <a:srgbClr val="000000"/>
              </a:solidFill>
              <a:latin typeface="Questrial"/>
              <a:ea typeface="Questrial"/>
              <a:cs typeface="Questrial"/>
              <a:sym typeface="Questrial"/>
            </a:endParaRPr>
          </a:p>
        </p:txBody>
      </p:sp>
      <p:sp>
        <p:nvSpPr>
          <p:cNvPr id="118" name="Google Shape;118;p19"/>
          <p:cNvSpPr txBox="1"/>
          <p:nvPr/>
        </p:nvSpPr>
        <p:spPr>
          <a:xfrm>
            <a:off x="345750" y="3766825"/>
            <a:ext cx="8477100" cy="1141800"/>
          </a:xfrm>
          <a:prstGeom prst="rect">
            <a:avLst/>
          </a:prstGeom>
          <a:solidFill>
            <a:srgbClr val="F5A118"/>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chemeClr val="dk1"/>
                </a:solidFill>
                <a:latin typeface="Questrial"/>
                <a:ea typeface="Questrial"/>
                <a:cs typeface="Questrial"/>
                <a:sym typeface="Questrial"/>
              </a:rPr>
              <a:t>When defining a remote internship, call it what you will: Remote Internship, Virtual Internship, Online Internship, Tele-working, Telecommuting, it all means the same thing: t</a:t>
            </a:r>
            <a:r>
              <a:rPr lang="en" sz="1600" b="1">
                <a:solidFill>
                  <a:schemeClr val="dk1"/>
                </a:solidFill>
                <a:latin typeface="Questrial"/>
                <a:ea typeface="Questrial"/>
                <a:cs typeface="Questrial"/>
                <a:sym typeface="Questrial"/>
              </a:rPr>
              <a:t>he participant will be completing their internship without a commute and directly from their current location. </a:t>
            </a:r>
            <a:endParaRPr sz="2700" b="1">
              <a:solidFill>
                <a:srgbClr val="FFFFFF"/>
              </a:solidFill>
              <a:latin typeface="Questrial"/>
              <a:ea typeface="Questrial"/>
              <a:cs typeface="Questrial"/>
              <a:sym typeface="Questrial"/>
            </a:endParaRPr>
          </a:p>
        </p:txBody>
      </p:sp>
      <p:cxnSp>
        <p:nvCxnSpPr>
          <p:cNvPr id="119" name="Google Shape;119;p19"/>
          <p:cNvCxnSpPr/>
          <p:nvPr/>
        </p:nvCxnSpPr>
        <p:spPr>
          <a:xfrm rot="10800000" flipH="1">
            <a:off x="0" y="889100"/>
            <a:ext cx="7074000" cy="20700"/>
          </a:xfrm>
          <a:prstGeom prst="straightConnector1">
            <a:avLst/>
          </a:prstGeom>
          <a:noFill/>
          <a:ln w="228600" cap="flat" cmpd="sng">
            <a:solidFill>
              <a:srgbClr val="3AAFA9"/>
            </a:solidFill>
            <a:prstDash val="solid"/>
            <a:round/>
            <a:headEnd type="none" w="med" len="med"/>
            <a:tailEnd type="none" w="med" len="med"/>
          </a:ln>
        </p:spPr>
      </p:cxnSp>
      <p:sp>
        <p:nvSpPr>
          <p:cNvPr id="120" name="Google Shape;120;p19"/>
          <p:cNvSpPr txBox="1"/>
          <p:nvPr/>
        </p:nvSpPr>
        <p:spPr>
          <a:xfrm>
            <a:off x="130175" y="148375"/>
            <a:ext cx="90138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a:solidFill>
                  <a:srgbClr val="294C60"/>
                </a:solidFill>
                <a:latin typeface="Questrial"/>
                <a:ea typeface="Questrial"/>
                <a:cs typeface="Questrial"/>
                <a:sym typeface="Questrial"/>
              </a:rPr>
              <a:t>DEFINING INTERNSHIPS</a:t>
            </a:r>
            <a:endParaRPr sz="3100" b="1">
              <a:solidFill>
                <a:srgbClr val="294C60"/>
              </a:solidFill>
              <a:latin typeface="Questrial"/>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p:nvPr/>
        </p:nvSpPr>
        <p:spPr>
          <a:xfrm>
            <a:off x="1347175" y="2913825"/>
            <a:ext cx="7500300" cy="2056500"/>
          </a:xfrm>
          <a:prstGeom prst="rect">
            <a:avLst/>
          </a:prstGeom>
          <a:no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1318125" y="737725"/>
            <a:ext cx="7500300" cy="2056500"/>
          </a:xfrm>
          <a:prstGeom prst="rect">
            <a:avLst/>
          </a:prstGeom>
          <a:noFill/>
          <a:ln w="38100" cap="flat" cmpd="sng">
            <a:solidFill>
              <a:srgbClr val="F5A1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7" name="Google Shape;127;p20"/>
          <p:cNvGraphicFramePr/>
          <p:nvPr/>
        </p:nvGraphicFramePr>
        <p:xfrm>
          <a:off x="186025" y="847675"/>
          <a:ext cx="3000000" cy="3000000"/>
        </p:xfrm>
        <a:graphic>
          <a:graphicData uri="http://schemas.openxmlformats.org/drawingml/2006/table">
            <a:tbl>
              <a:tblPr>
                <a:noFill/>
                <a:tableStyleId>{D373A9B7-E5CC-4826-B7D7-A386FE2DA78A}</a:tableStyleId>
              </a:tblPr>
              <a:tblGrid>
                <a:gridCol w="1035300">
                  <a:extLst>
                    <a:ext uri="{9D8B030D-6E8A-4147-A177-3AD203B41FA5}">
                      <a16:colId xmlns:a16="http://schemas.microsoft.com/office/drawing/2014/main" val="20000"/>
                    </a:ext>
                  </a:extLst>
                </a:gridCol>
              </a:tblGrid>
              <a:tr h="1092350">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5A118">
                        <a:alpha val="62570"/>
                      </a:srgbClr>
                    </a:solidFill>
                  </a:tcPr>
                </a:tc>
                <a:extLst>
                  <a:ext uri="{0D108BD9-81ED-4DB2-BD59-A6C34878D82A}">
                    <a16:rowId xmlns:a16="http://schemas.microsoft.com/office/drawing/2014/main" val="10000"/>
                  </a:ext>
                </a:extLst>
              </a:tr>
              <a:tr h="605325">
                <a:tc>
                  <a:txBody>
                    <a:bodyPr/>
                    <a:lstStyle/>
                    <a:p>
                      <a:pPr marL="0" lvl="0" indent="0" algn="l" rtl="0">
                        <a:spcBef>
                          <a:spcPts val="0"/>
                        </a:spcBef>
                        <a:spcAft>
                          <a:spcPts val="0"/>
                        </a:spcAft>
                        <a:buNone/>
                      </a:pPr>
                      <a:r>
                        <a:rPr lang="en" sz="1100" b="1">
                          <a:solidFill>
                            <a:srgbClr val="FFFFFF"/>
                          </a:solidFill>
                          <a:latin typeface="Questrial"/>
                          <a:ea typeface="Questrial"/>
                          <a:cs typeface="Questrial"/>
                          <a:sym typeface="Questrial"/>
                        </a:rPr>
                        <a:t>Opportunities</a:t>
                      </a:r>
                      <a:endParaRPr sz="1100" b="1">
                        <a:solidFill>
                          <a:srgbClr val="FFFFFF"/>
                        </a:solidFill>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5A118"/>
                    </a:solidFill>
                  </a:tcPr>
                </a:tc>
                <a:extLst>
                  <a:ext uri="{0D108BD9-81ED-4DB2-BD59-A6C34878D82A}">
                    <a16:rowId xmlns:a16="http://schemas.microsoft.com/office/drawing/2014/main" val="10001"/>
                  </a:ext>
                </a:extLst>
              </a:tr>
            </a:tbl>
          </a:graphicData>
        </a:graphic>
      </p:graphicFrame>
      <p:sp>
        <p:nvSpPr>
          <p:cNvPr id="128" name="Google Shape;128;p20"/>
          <p:cNvSpPr/>
          <p:nvPr/>
        </p:nvSpPr>
        <p:spPr>
          <a:xfrm>
            <a:off x="355738" y="1099844"/>
            <a:ext cx="695871" cy="625140"/>
          </a:xfrm>
          <a:custGeom>
            <a:avLst/>
            <a:gdLst/>
            <a:ahLst/>
            <a:cxnLst/>
            <a:rect l="l" t="t" r="r" b="b"/>
            <a:pathLst>
              <a:path w="306889" h="312180" extrusionOk="0">
                <a:moveTo>
                  <a:pt x="249744" y="198155"/>
                </a:moveTo>
                <a:cubicBezTo>
                  <a:pt x="253448" y="193922"/>
                  <a:pt x="256093" y="188102"/>
                  <a:pt x="256093" y="181752"/>
                </a:cubicBezTo>
                <a:cubicBezTo>
                  <a:pt x="256093" y="168524"/>
                  <a:pt x="244982" y="157413"/>
                  <a:pt x="231754" y="157413"/>
                </a:cubicBezTo>
                <a:lnTo>
                  <a:pt x="162440" y="157413"/>
                </a:lnTo>
                <a:lnTo>
                  <a:pt x="171964" y="129899"/>
                </a:lnTo>
                <a:cubicBezTo>
                  <a:pt x="171964" y="129370"/>
                  <a:pt x="172493" y="128311"/>
                  <a:pt x="172493" y="127782"/>
                </a:cubicBezTo>
                <a:lnTo>
                  <a:pt x="172493" y="116671"/>
                </a:lnTo>
                <a:cubicBezTo>
                  <a:pt x="172493" y="106088"/>
                  <a:pt x="168789" y="95506"/>
                  <a:pt x="161911" y="87040"/>
                </a:cubicBezTo>
                <a:cubicBezTo>
                  <a:pt x="152915" y="75399"/>
                  <a:pt x="138629" y="68521"/>
                  <a:pt x="123814" y="68521"/>
                </a:cubicBezTo>
                <a:lnTo>
                  <a:pt x="119052" y="68521"/>
                </a:lnTo>
                <a:cubicBezTo>
                  <a:pt x="115348" y="68521"/>
                  <a:pt x="112702" y="71167"/>
                  <a:pt x="112702" y="74870"/>
                </a:cubicBezTo>
                <a:lnTo>
                  <a:pt x="112702" y="119846"/>
                </a:lnTo>
                <a:lnTo>
                  <a:pt x="84659" y="183869"/>
                </a:lnTo>
                <a:lnTo>
                  <a:pt x="68785" y="183869"/>
                </a:lnTo>
                <a:lnTo>
                  <a:pt x="68256" y="178578"/>
                </a:lnTo>
                <a:cubicBezTo>
                  <a:pt x="67727" y="175403"/>
                  <a:pt x="65082" y="173286"/>
                  <a:pt x="61907" y="173286"/>
                </a:cubicBezTo>
                <a:lnTo>
                  <a:pt x="6349" y="173286"/>
                </a:lnTo>
                <a:cubicBezTo>
                  <a:pt x="2646" y="173286"/>
                  <a:pt x="0" y="175932"/>
                  <a:pt x="0" y="179636"/>
                </a:cubicBezTo>
                <a:lnTo>
                  <a:pt x="0" y="307683"/>
                </a:lnTo>
                <a:cubicBezTo>
                  <a:pt x="0" y="311386"/>
                  <a:pt x="2646" y="314032"/>
                  <a:pt x="6349" y="314032"/>
                </a:cubicBezTo>
                <a:lnTo>
                  <a:pt x="80426" y="314032"/>
                </a:lnTo>
                <a:cubicBezTo>
                  <a:pt x="82543" y="314032"/>
                  <a:pt x="84130" y="312974"/>
                  <a:pt x="85188" y="311916"/>
                </a:cubicBezTo>
                <a:cubicBezTo>
                  <a:pt x="86246" y="310328"/>
                  <a:pt x="86776" y="308741"/>
                  <a:pt x="86776" y="306625"/>
                </a:cubicBezTo>
                <a:lnTo>
                  <a:pt x="97887" y="312445"/>
                </a:lnTo>
                <a:cubicBezTo>
                  <a:pt x="98945" y="312974"/>
                  <a:pt x="100004" y="312974"/>
                  <a:pt x="101062" y="312974"/>
                </a:cubicBezTo>
                <a:lnTo>
                  <a:pt x="216939" y="312974"/>
                </a:lnTo>
                <a:cubicBezTo>
                  <a:pt x="230167" y="312974"/>
                  <a:pt x="241278" y="301862"/>
                  <a:pt x="241278" y="288634"/>
                </a:cubicBezTo>
                <a:cubicBezTo>
                  <a:pt x="241278" y="283343"/>
                  <a:pt x="239691" y="278581"/>
                  <a:pt x="237045" y="274877"/>
                </a:cubicBezTo>
                <a:cubicBezTo>
                  <a:pt x="245511" y="271174"/>
                  <a:pt x="251332" y="262708"/>
                  <a:pt x="251332" y="252654"/>
                </a:cubicBezTo>
                <a:cubicBezTo>
                  <a:pt x="251332" y="247363"/>
                  <a:pt x="249744" y="242601"/>
                  <a:pt x="247099" y="238897"/>
                </a:cubicBezTo>
                <a:cubicBezTo>
                  <a:pt x="255035" y="235193"/>
                  <a:pt x="260856" y="226727"/>
                  <a:pt x="260856" y="217203"/>
                </a:cubicBezTo>
                <a:cubicBezTo>
                  <a:pt x="259798" y="209796"/>
                  <a:pt x="256093" y="202388"/>
                  <a:pt x="249744" y="198155"/>
                </a:cubicBezTo>
                <a:close/>
                <a:moveTo>
                  <a:pt x="12699" y="301862"/>
                </a:moveTo>
                <a:lnTo>
                  <a:pt x="12699" y="186514"/>
                </a:lnTo>
                <a:lnTo>
                  <a:pt x="56087" y="186514"/>
                </a:lnTo>
                <a:lnTo>
                  <a:pt x="56616" y="190218"/>
                </a:lnTo>
                <a:cubicBezTo>
                  <a:pt x="56616" y="190747"/>
                  <a:pt x="56616" y="191277"/>
                  <a:pt x="56616" y="191806"/>
                </a:cubicBezTo>
                <a:lnTo>
                  <a:pt x="71960" y="296571"/>
                </a:lnTo>
                <a:cubicBezTo>
                  <a:pt x="71960" y="296571"/>
                  <a:pt x="71960" y="296571"/>
                  <a:pt x="71960" y="296571"/>
                </a:cubicBezTo>
                <a:lnTo>
                  <a:pt x="72489" y="301333"/>
                </a:lnTo>
                <a:lnTo>
                  <a:pt x="12699" y="301862"/>
                </a:lnTo>
                <a:close/>
                <a:moveTo>
                  <a:pt x="235458" y="229373"/>
                </a:moveTo>
                <a:lnTo>
                  <a:pt x="217997" y="229373"/>
                </a:lnTo>
                <a:cubicBezTo>
                  <a:pt x="214294" y="229373"/>
                  <a:pt x="211648" y="232019"/>
                  <a:pt x="211648" y="235722"/>
                </a:cubicBezTo>
                <a:cubicBezTo>
                  <a:pt x="211648" y="235722"/>
                  <a:pt x="211648" y="235722"/>
                  <a:pt x="211648" y="235722"/>
                </a:cubicBezTo>
                <a:cubicBezTo>
                  <a:pt x="211648" y="235722"/>
                  <a:pt x="211648" y="235722"/>
                  <a:pt x="211648" y="235722"/>
                </a:cubicBezTo>
                <a:cubicBezTo>
                  <a:pt x="211648" y="239426"/>
                  <a:pt x="214294" y="242072"/>
                  <a:pt x="217997" y="242072"/>
                </a:cubicBezTo>
                <a:lnTo>
                  <a:pt x="225934" y="242072"/>
                </a:lnTo>
                <a:cubicBezTo>
                  <a:pt x="232283" y="242072"/>
                  <a:pt x="237574" y="247363"/>
                  <a:pt x="237574" y="253713"/>
                </a:cubicBezTo>
                <a:cubicBezTo>
                  <a:pt x="237574" y="260062"/>
                  <a:pt x="232283" y="265353"/>
                  <a:pt x="225934" y="265353"/>
                </a:cubicBezTo>
                <a:lnTo>
                  <a:pt x="211648" y="265353"/>
                </a:lnTo>
                <a:cubicBezTo>
                  <a:pt x="207944" y="265353"/>
                  <a:pt x="205298" y="267999"/>
                  <a:pt x="205298" y="271703"/>
                </a:cubicBezTo>
                <a:cubicBezTo>
                  <a:pt x="205298" y="271703"/>
                  <a:pt x="205298" y="271703"/>
                  <a:pt x="205298" y="271703"/>
                </a:cubicBezTo>
                <a:cubicBezTo>
                  <a:pt x="205298" y="271703"/>
                  <a:pt x="205298" y="271703"/>
                  <a:pt x="205298" y="271703"/>
                </a:cubicBezTo>
                <a:cubicBezTo>
                  <a:pt x="205298" y="275406"/>
                  <a:pt x="207944" y="278052"/>
                  <a:pt x="211648" y="278052"/>
                </a:cubicBezTo>
                <a:lnTo>
                  <a:pt x="215880" y="278052"/>
                </a:lnTo>
                <a:cubicBezTo>
                  <a:pt x="222230" y="278052"/>
                  <a:pt x="227522" y="283343"/>
                  <a:pt x="227522" y="289693"/>
                </a:cubicBezTo>
                <a:cubicBezTo>
                  <a:pt x="227522" y="296042"/>
                  <a:pt x="222230" y="301333"/>
                  <a:pt x="215880" y="301333"/>
                </a:cubicBezTo>
                <a:lnTo>
                  <a:pt x="101591" y="301333"/>
                </a:lnTo>
                <a:lnTo>
                  <a:pt x="83601" y="291809"/>
                </a:lnTo>
                <a:lnTo>
                  <a:pt x="70373" y="197626"/>
                </a:lnTo>
                <a:lnTo>
                  <a:pt x="88892" y="197626"/>
                </a:lnTo>
                <a:cubicBezTo>
                  <a:pt x="91538" y="197626"/>
                  <a:pt x="93654" y="196039"/>
                  <a:pt x="94712" y="193922"/>
                </a:cubicBezTo>
                <a:lnTo>
                  <a:pt x="124872" y="124607"/>
                </a:lnTo>
                <a:cubicBezTo>
                  <a:pt x="125401" y="123549"/>
                  <a:pt x="125401" y="123020"/>
                  <a:pt x="125401" y="121962"/>
                </a:cubicBezTo>
                <a:lnTo>
                  <a:pt x="125401" y="81749"/>
                </a:lnTo>
                <a:cubicBezTo>
                  <a:pt x="135455" y="82278"/>
                  <a:pt x="144978" y="87040"/>
                  <a:pt x="151328" y="94977"/>
                </a:cubicBezTo>
                <a:cubicBezTo>
                  <a:pt x="156090" y="101326"/>
                  <a:pt x="158736" y="108734"/>
                  <a:pt x="158736" y="116671"/>
                </a:cubicBezTo>
                <a:lnTo>
                  <a:pt x="158736" y="126724"/>
                </a:lnTo>
                <a:lnTo>
                  <a:pt x="147095" y="161646"/>
                </a:lnTo>
                <a:cubicBezTo>
                  <a:pt x="146566" y="163762"/>
                  <a:pt x="146566" y="165879"/>
                  <a:pt x="148154" y="167466"/>
                </a:cubicBezTo>
                <a:cubicBezTo>
                  <a:pt x="149212" y="169054"/>
                  <a:pt x="151328" y="170112"/>
                  <a:pt x="153445" y="170112"/>
                </a:cubicBezTo>
                <a:lnTo>
                  <a:pt x="231754" y="170112"/>
                </a:lnTo>
                <a:cubicBezTo>
                  <a:pt x="238104" y="170112"/>
                  <a:pt x="243395" y="175403"/>
                  <a:pt x="243395" y="181752"/>
                </a:cubicBezTo>
                <a:cubicBezTo>
                  <a:pt x="243395" y="188102"/>
                  <a:pt x="238104" y="193393"/>
                  <a:pt x="231754" y="193393"/>
                </a:cubicBezTo>
                <a:lnTo>
                  <a:pt x="215880" y="193393"/>
                </a:lnTo>
                <a:cubicBezTo>
                  <a:pt x="212177" y="193393"/>
                  <a:pt x="209531" y="196039"/>
                  <a:pt x="209531" y="199742"/>
                </a:cubicBezTo>
                <a:cubicBezTo>
                  <a:pt x="209531" y="203446"/>
                  <a:pt x="212177" y="206092"/>
                  <a:pt x="215880" y="206092"/>
                </a:cubicBezTo>
                <a:lnTo>
                  <a:pt x="219585" y="206092"/>
                </a:lnTo>
                <a:cubicBezTo>
                  <a:pt x="219585" y="206092"/>
                  <a:pt x="219585" y="206092"/>
                  <a:pt x="219585" y="206092"/>
                </a:cubicBezTo>
                <a:lnTo>
                  <a:pt x="235987" y="206092"/>
                </a:lnTo>
                <a:cubicBezTo>
                  <a:pt x="242336" y="206092"/>
                  <a:pt x="247628" y="211383"/>
                  <a:pt x="247628" y="217733"/>
                </a:cubicBezTo>
                <a:cubicBezTo>
                  <a:pt x="247099" y="224082"/>
                  <a:pt x="241807" y="229373"/>
                  <a:pt x="235458" y="229373"/>
                </a:cubicBezTo>
                <a:close/>
                <a:moveTo>
                  <a:pt x="310593" y="43652"/>
                </a:moveTo>
                <a:cubicBezTo>
                  <a:pt x="309535" y="41007"/>
                  <a:pt x="307418" y="39419"/>
                  <a:pt x="304244" y="39419"/>
                </a:cubicBezTo>
                <a:lnTo>
                  <a:pt x="266676" y="39419"/>
                </a:lnTo>
                <a:lnTo>
                  <a:pt x="255035" y="3968"/>
                </a:lnTo>
                <a:cubicBezTo>
                  <a:pt x="253448" y="-1323"/>
                  <a:pt x="244453" y="-1323"/>
                  <a:pt x="242865" y="3968"/>
                </a:cubicBezTo>
                <a:lnTo>
                  <a:pt x="231225" y="39419"/>
                </a:lnTo>
                <a:lnTo>
                  <a:pt x="193658" y="39419"/>
                </a:lnTo>
                <a:cubicBezTo>
                  <a:pt x="191012" y="39419"/>
                  <a:pt x="188367" y="41007"/>
                  <a:pt x="187308" y="43652"/>
                </a:cubicBezTo>
                <a:cubicBezTo>
                  <a:pt x="186250" y="46298"/>
                  <a:pt x="187308" y="49473"/>
                  <a:pt x="189425" y="51060"/>
                </a:cubicBezTo>
                <a:lnTo>
                  <a:pt x="219585" y="72754"/>
                </a:lnTo>
                <a:lnTo>
                  <a:pt x="207944" y="108205"/>
                </a:lnTo>
                <a:cubicBezTo>
                  <a:pt x="206886" y="110851"/>
                  <a:pt x="207944" y="114025"/>
                  <a:pt x="210060" y="115612"/>
                </a:cubicBezTo>
                <a:cubicBezTo>
                  <a:pt x="212177" y="117200"/>
                  <a:pt x="215352" y="117200"/>
                  <a:pt x="217468" y="115612"/>
                </a:cubicBezTo>
                <a:lnTo>
                  <a:pt x="247628" y="93919"/>
                </a:lnTo>
                <a:lnTo>
                  <a:pt x="277788" y="115612"/>
                </a:lnTo>
                <a:cubicBezTo>
                  <a:pt x="278846" y="116671"/>
                  <a:pt x="280433" y="116671"/>
                  <a:pt x="281491" y="116671"/>
                </a:cubicBezTo>
                <a:cubicBezTo>
                  <a:pt x="283079" y="116671"/>
                  <a:pt x="284137" y="116142"/>
                  <a:pt x="285195" y="115612"/>
                </a:cubicBezTo>
                <a:cubicBezTo>
                  <a:pt x="287312" y="114025"/>
                  <a:pt x="288370" y="110851"/>
                  <a:pt x="287312" y="108205"/>
                </a:cubicBezTo>
                <a:lnTo>
                  <a:pt x="275671" y="72754"/>
                </a:lnTo>
                <a:lnTo>
                  <a:pt x="305831" y="51060"/>
                </a:lnTo>
                <a:cubicBezTo>
                  <a:pt x="310593" y="48944"/>
                  <a:pt x="311122" y="46298"/>
                  <a:pt x="310593" y="43652"/>
                </a:cubicBezTo>
                <a:close/>
                <a:moveTo>
                  <a:pt x="266676" y="64817"/>
                </a:moveTo>
                <a:cubicBezTo>
                  <a:pt x="264560" y="66404"/>
                  <a:pt x="263501" y="69579"/>
                  <a:pt x="264560" y="72225"/>
                </a:cubicBezTo>
                <a:lnTo>
                  <a:pt x="271438" y="93390"/>
                </a:lnTo>
                <a:lnTo>
                  <a:pt x="253448" y="80162"/>
                </a:lnTo>
                <a:cubicBezTo>
                  <a:pt x="251332" y="78574"/>
                  <a:pt x="248157" y="78574"/>
                  <a:pt x="246041" y="80162"/>
                </a:cubicBezTo>
                <a:lnTo>
                  <a:pt x="228050" y="93390"/>
                </a:lnTo>
                <a:lnTo>
                  <a:pt x="234929" y="72225"/>
                </a:lnTo>
                <a:cubicBezTo>
                  <a:pt x="235987" y="69579"/>
                  <a:pt x="234929" y="66404"/>
                  <a:pt x="232813" y="64817"/>
                </a:cubicBezTo>
                <a:lnTo>
                  <a:pt x="214823" y="51589"/>
                </a:lnTo>
                <a:lnTo>
                  <a:pt x="237045" y="51589"/>
                </a:lnTo>
                <a:cubicBezTo>
                  <a:pt x="239691" y="51589"/>
                  <a:pt x="242336" y="50002"/>
                  <a:pt x="243395" y="47356"/>
                </a:cubicBezTo>
                <a:lnTo>
                  <a:pt x="250273" y="26191"/>
                </a:lnTo>
                <a:lnTo>
                  <a:pt x="257152" y="47356"/>
                </a:lnTo>
                <a:cubicBezTo>
                  <a:pt x="258210" y="50002"/>
                  <a:pt x="260327" y="51589"/>
                  <a:pt x="263501" y="51589"/>
                </a:cubicBezTo>
                <a:lnTo>
                  <a:pt x="285725" y="51589"/>
                </a:lnTo>
                <a:lnTo>
                  <a:pt x="266676" y="64817"/>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aphicFrame>
        <p:nvGraphicFramePr>
          <p:cNvPr id="129" name="Google Shape;129;p20"/>
          <p:cNvGraphicFramePr/>
          <p:nvPr/>
        </p:nvGraphicFramePr>
        <p:xfrm>
          <a:off x="6362850" y="168950"/>
          <a:ext cx="3000000" cy="3000000"/>
        </p:xfrm>
        <a:graphic>
          <a:graphicData uri="http://schemas.openxmlformats.org/drawingml/2006/table">
            <a:tbl>
              <a:tblPr>
                <a:noFill/>
                <a:tableStyleId>{D373A9B7-E5CC-4826-B7D7-A386FE2DA78A}</a:tableStyleId>
              </a:tblPr>
              <a:tblGrid>
                <a:gridCol w="2407125">
                  <a:extLst>
                    <a:ext uri="{9D8B030D-6E8A-4147-A177-3AD203B41FA5}">
                      <a16:colId xmlns:a16="http://schemas.microsoft.com/office/drawing/2014/main" val="20000"/>
                    </a:ext>
                  </a:extLst>
                </a:gridCol>
              </a:tblGrid>
              <a:tr h="449175">
                <a:tc>
                  <a:txBody>
                    <a:bodyPr/>
                    <a:lstStyle/>
                    <a:p>
                      <a:pPr marL="0" lvl="0" indent="0" algn="ctr" rtl="0">
                        <a:spcBef>
                          <a:spcPts val="0"/>
                        </a:spcBef>
                        <a:spcAft>
                          <a:spcPts val="0"/>
                        </a:spcAft>
                        <a:buNone/>
                      </a:pPr>
                      <a:r>
                        <a:rPr lang="en" b="1">
                          <a:solidFill>
                            <a:srgbClr val="FFFFFF"/>
                          </a:solidFill>
                        </a:rPr>
                        <a:t>Remote Internships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CA0BB"/>
                    </a:solidFill>
                  </a:tcPr>
                </a:tc>
                <a:extLst>
                  <a:ext uri="{0D108BD9-81ED-4DB2-BD59-A6C34878D82A}">
                    <a16:rowId xmlns:a16="http://schemas.microsoft.com/office/drawing/2014/main" val="10000"/>
                  </a:ext>
                </a:extLst>
              </a:tr>
            </a:tbl>
          </a:graphicData>
        </a:graphic>
      </p:graphicFrame>
      <p:graphicFrame>
        <p:nvGraphicFramePr>
          <p:cNvPr id="130" name="Google Shape;130;p20"/>
          <p:cNvGraphicFramePr/>
          <p:nvPr/>
        </p:nvGraphicFramePr>
        <p:xfrm>
          <a:off x="3864700" y="168950"/>
          <a:ext cx="3000000" cy="3000000"/>
        </p:xfrm>
        <a:graphic>
          <a:graphicData uri="http://schemas.openxmlformats.org/drawingml/2006/table">
            <a:tbl>
              <a:tblPr>
                <a:noFill/>
                <a:tableStyleId>{D373A9B7-E5CC-4826-B7D7-A386FE2DA78A}</a:tableStyleId>
              </a:tblPr>
              <a:tblGrid>
                <a:gridCol w="2407125">
                  <a:extLst>
                    <a:ext uri="{9D8B030D-6E8A-4147-A177-3AD203B41FA5}">
                      <a16:colId xmlns:a16="http://schemas.microsoft.com/office/drawing/2014/main" val="20000"/>
                    </a:ext>
                  </a:extLst>
                </a:gridCol>
              </a:tblGrid>
              <a:tr h="449175">
                <a:tc>
                  <a:txBody>
                    <a:bodyPr/>
                    <a:lstStyle/>
                    <a:p>
                      <a:pPr marL="0" lvl="0" indent="0" algn="ctr" rtl="0">
                        <a:spcBef>
                          <a:spcPts val="0"/>
                        </a:spcBef>
                        <a:spcAft>
                          <a:spcPts val="0"/>
                        </a:spcAft>
                        <a:buNone/>
                      </a:pPr>
                      <a:r>
                        <a:rPr lang="en" b="1">
                          <a:solidFill>
                            <a:srgbClr val="FFFFFF"/>
                          </a:solidFill>
                        </a:rPr>
                        <a:t>All Internships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3AAFA9"/>
                    </a:solidFill>
                  </a:tcPr>
                </a:tc>
                <a:extLst>
                  <a:ext uri="{0D108BD9-81ED-4DB2-BD59-A6C34878D82A}">
                    <a16:rowId xmlns:a16="http://schemas.microsoft.com/office/drawing/2014/main" val="10000"/>
                  </a:ext>
                </a:extLst>
              </a:tr>
            </a:tbl>
          </a:graphicData>
        </a:graphic>
      </p:graphicFrame>
      <p:graphicFrame>
        <p:nvGraphicFramePr>
          <p:cNvPr id="131" name="Google Shape;131;p20"/>
          <p:cNvGraphicFramePr/>
          <p:nvPr/>
        </p:nvGraphicFramePr>
        <p:xfrm>
          <a:off x="1366550" y="168950"/>
          <a:ext cx="3000000" cy="3000000"/>
        </p:xfrm>
        <a:graphic>
          <a:graphicData uri="http://schemas.openxmlformats.org/drawingml/2006/table">
            <a:tbl>
              <a:tblPr>
                <a:noFill/>
                <a:tableStyleId>{D373A9B7-E5CC-4826-B7D7-A386FE2DA78A}</a:tableStyleId>
              </a:tblPr>
              <a:tblGrid>
                <a:gridCol w="2407125">
                  <a:extLst>
                    <a:ext uri="{9D8B030D-6E8A-4147-A177-3AD203B41FA5}">
                      <a16:colId xmlns:a16="http://schemas.microsoft.com/office/drawing/2014/main" val="20000"/>
                    </a:ext>
                  </a:extLst>
                </a:gridCol>
              </a:tblGrid>
              <a:tr h="449175">
                <a:tc>
                  <a:txBody>
                    <a:bodyPr/>
                    <a:lstStyle/>
                    <a:p>
                      <a:pPr marL="0" lvl="0" indent="0" algn="ctr" rtl="0">
                        <a:spcBef>
                          <a:spcPts val="0"/>
                        </a:spcBef>
                        <a:spcAft>
                          <a:spcPts val="0"/>
                        </a:spcAft>
                        <a:buNone/>
                      </a:pPr>
                      <a:r>
                        <a:rPr lang="en" b="1">
                          <a:solidFill>
                            <a:srgbClr val="FFFFFF"/>
                          </a:solidFill>
                        </a:rPr>
                        <a:t>In-Person Internships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17525A"/>
                    </a:solidFill>
                  </a:tcPr>
                </a:tc>
                <a:extLst>
                  <a:ext uri="{0D108BD9-81ED-4DB2-BD59-A6C34878D82A}">
                    <a16:rowId xmlns:a16="http://schemas.microsoft.com/office/drawing/2014/main" val="10000"/>
                  </a:ext>
                </a:extLst>
              </a:tr>
            </a:tbl>
          </a:graphicData>
        </a:graphic>
      </p:graphicFrame>
      <p:graphicFrame>
        <p:nvGraphicFramePr>
          <p:cNvPr id="132" name="Google Shape;132;p20"/>
          <p:cNvGraphicFramePr/>
          <p:nvPr/>
        </p:nvGraphicFramePr>
        <p:xfrm>
          <a:off x="215100" y="2866125"/>
          <a:ext cx="3000000" cy="3000000"/>
        </p:xfrm>
        <a:graphic>
          <a:graphicData uri="http://schemas.openxmlformats.org/drawingml/2006/table">
            <a:tbl>
              <a:tblPr>
                <a:noFill/>
                <a:tableStyleId>{D373A9B7-E5CC-4826-B7D7-A386FE2DA78A}</a:tableStyleId>
              </a:tblPr>
              <a:tblGrid>
                <a:gridCol w="1035300">
                  <a:extLst>
                    <a:ext uri="{9D8B030D-6E8A-4147-A177-3AD203B41FA5}">
                      <a16:colId xmlns:a16="http://schemas.microsoft.com/office/drawing/2014/main" val="20000"/>
                    </a:ext>
                  </a:extLst>
                </a:gridCol>
              </a:tblGrid>
              <a:tr h="1305600">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9C9C9"/>
                    </a:solidFill>
                  </a:tcPr>
                </a:tc>
                <a:extLst>
                  <a:ext uri="{0D108BD9-81ED-4DB2-BD59-A6C34878D82A}">
                    <a16:rowId xmlns:a16="http://schemas.microsoft.com/office/drawing/2014/main" val="10000"/>
                  </a:ext>
                </a:extLst>
              </a:tr>
              <a:tr h="693600">
                <a:tc>
                  <a:txBody>
                    <a:bodyPr/>
                    <a:lstStyle/>
                    <a:p>
                      <a:pPr marL="0" lvl="0" indent="0" algn="ctr" rtl="0">
                        <a:spcBef>
                          <a:spcPts val="0"/>
                        </a:spcBef>
                        <a:spcAft>
                          <a:spcPts val="0"/>
                        </a:spcAft>
                        <a:buNone/>
                      </a:pPr>
                      <a:r>
                        <a:rPr lang="en" sz="1100" b="1">
                          <a:solidFill>
                            <a:srgbClr val="FFFFFF"/>
                          </a:solidFill>
                          <a:latin typeface="Questrial"/>
                          <a:ea typeface="Questrial"/>
                          <a:cs typeface="Questrial"/>
                          <a:sym typeface="Questrial"/>
                        </a:rPr>
                        <a:t>Threats</a:t>
                      </a:r>
                      <a:endParaRPr sz="1100" b="1">
                        <a:solidFill>
                          <a:srgbClr val="FFFFFF"/>
                        </a:solidFill>
                        <a:latin typeface="Questrial"/>
                        <a:ea typeface="Questrial"/>
                        <a:cs typeface="Questrial"/>
                        <a:sym typeface="Questria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17252A">
                        <a:alpha val="54189"/>
                      </a:srgbClr>
                    </a:solidFill>
                  </a:tcPr>
                </a:tc>
                <a:extLst>
                  <a:ext uri="{0D108BD9-81ED-4DB2-BD59-A6C34878D82A}">
                    <a16:rowId xmlns:a16="http://schemas.microsoft.com/office/drawing/2014/main" val="10001"/>
                  </a:ext>
                </a:extLst>
              </a:tr>
            </a:tbl>
          </a:graphicData>
        </a:graphic>
      </p:graphicFrame>
      <p:sp>
        <p:nvSpPr>
          <p:cNvPr id="133" name="Google Shape;133;p20"/>
          <p:cNvSpPr/>
          <p:nvPr/>
        </p:nvSpPr>
        <p:spPr>
          <a:xfrm>
            <a:off x="1372425" y="847787"/>
            <a:ext cx="2407200" cy="1853100"/>
          </a:xfrm>
          <a:prstGeom prst="rect">
            <a:avLst/>
          </a:prstGeom>
          <a:solidFill>
            <a:srgbClr val="17525A">
              <a:alpha val="5195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Exploring Workplace Culture</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Mix of day-to-day projects and larger projects</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“Water Cooler” Networking and Conversations</a:t>
            </a:r>
            <a:endParaRPr sz="1500"/>
          </a:p>
        </p:txBody>
      </p:sp>
      <p:sp>
        <p:nvSpPr>
          <p:cNvPr id="134" name="Google Shape;134;p20"/>
          <p:cNvSpPr/>
          <p:nvPr/>
        </p:nvSpPr>
        <p:spPr>
          <a:xfrm>
            <a:off x="3864667" y="831076"/>
            <a:ext cx="2407200" cy="1853100"/>
          </a:xfrm>
          <a:prstGeom prst="rect">
            <a:avLst/>
          </a:prstGeom>
          <a:solidFill>
            <a:srgbClr val="3AAFA9">
              <a:alpha val="491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Direct industry exposure</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Increased transferable skills</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Career exploration</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Hard and soft skills gain</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Workplace communication</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Exposure to ambiguity that you cannot capture in a classroom</a:t>
            </a:r>
            <a:endParaRPr sz="1500"/>
          </a:p>
        </p:txBody>
      </p:sp>
      <p:sp>
        <p:nvSpPr>
          <p:cNvPr id="135" name="Google Shape;135;p20"/>
          <p:cNvSpPr/>
          <p:nvPr/>
        </p:nvSpPr>
        <p:spPr>
          <a:xfrm>
            <a:off x="6356921" y="831063"/>
            <a:ext cx="2407200" cy="1853100"/>
          </a:xfrm>
          <a:prstGeom prst="rect">
            <a:avLst/>
          </a:prstGeom>
          <a:solidFill>
            <a:srgbClr val="ACA0BB">
              <a:alpha val="525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Structured project-based assignments</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Exposure to digital tools such as Trello, Slack, Zoom, etc.</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Increased accessibility</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Attention to time management</a:t>
            </a:r>
            <a:endParaRPr sz="1500"/>
          </a:p>
        </p:txBody>
      </p:sp>
      <p:sp>
        <p:nvSpPr>
          <p:cNvPr id="136" name="Google Shape;136;p20"/>
          <p:cNvSpPr/>
          <p:nvPr/>
        </p:nvSpPr>
        <p:spPr>
          <a:xfrm>
            <a:off x="356211" y="3209961"/>
            <a:ext cx="694937" cy="694937"/>
          </a:xfrm>
          <a:custGeom>
            <a:avLst/>
            <a:gdLst/>
            <a:ahLst/>
            <a:cxnLst/>
            <a:rect l="l" t="t" r="r" b="b"/>
            <a:pathLst>
              <a:path w="1219187" h="1219187" extrusionOk="0">
                <a:moveTo>
                  <a:pt x="1072798" y="1228077"/>
                </a:moveTo>
                <a:lnTo>
                  <a:pt x="157138" y="1228077"/>
                </a:lnTo>
                <a:cubicBezTo>
                  <a:pt x="102528" y="1228077"/>
                  <a:pt x="52999" y="1200138"/>
                  <a:pt x="23789" y="1154418"/>
                </a:cubicBezTo>
                <a:cubicBezTo>
                  <a:pt x="-5421" y="1108698"/>
                  <a:pt x="-7961" y="1051548"/>
                  <a:pt x="17439" y="1002020"/>
                </a:cubicBezTo>
                <a:lnTo>
                  <a:pt x="474634" y="86358"/>
                </a:lnTo>
                <a:lnTo>
                  <a:pt x="474634" y="86358"/>
                </a:lnTo>
                <a:cubicBezTo>
                  <a:pt x="501304" y="33019"/>
                  <a:pt x="554644" y="0"/>
                  <a:pt x="614333" y="0"/>
                </a:cubicBezTo>
                <a:cubicBezTo>
                  <a:pt x="614333" y="0"/>
                  <a:pt x="614333" y="0"/>
                  <a:pt x="614333" y="0"/>
                </a:cubicBezTo>
                <a:cubicBezTo>
                  <a:pt x="674022" y="0"/>
                  <a:pt x="727362" y="33019"/>
                  <a:pt x="754031" y="86358"/>
                </a:cubicBezTo>
                <a:lnTo>
                  <a:pt x="1211227" y="1002020"/>
                </a:lnTo>
                <a:cubicBezTo>
                  <a:pt x="1235357" y="1050279"/>
                  <a:pt x="1232817" y="1107428"/>
                  <a:pt x="1204877" y="1154418"/>
                </a:cubicBezTo>
                <a:cubicBezTo>
                  <a:pt x="1176937" y="1201407"/>
                  <a:pt x="1127408" y="1228077"/>
                  <a:pt x="1072798" y="1228077"/>
                </a:cubicBezTo>
                <a:close/>
                <a:moveTo>
                  <a:pt x="527974" y="113029"/>
                </a:moveTo>
                <a:lnTo>
                  <a:pt x="70779" y="1028689"/>
                </a:lnTo>
                <a:cubicBezTo>
                  <a:pt x="55539" y="1059169"/>
                  <a:pt x="56809" y="1094728"/>
                  <a:pt x="74589" y="1123938"/>
                </a:cubicBezTo>
                <a:cubicBezTo>
                  <a:pt x="92368" y="1153147"/>
                  <a:pt x="124118" y="1169658"/>
                  <a:pt x="157138" y="1169658"/>
                </a:cubicBezTo>
                <a:lnTo>
                  <a:pt x="1072798" y="1169658"/>
                </a:lnTo>
                <a:cubicBezTo>
                  <a:pt x="1107088" y="1169658"/>
                  <a:pt x="1137568" y="1151878"/>
                  <a:pt x="1155347" y="1123938"/>
                </a:cubicBezTo>
                <a:cubicBezTo>
                  <a:pt x="1173127" y="1094728"/>
                  <a:pt x="1174397" y="1059169"/>
                  <a:pt x="1159158" y="1028689"/>
                </a:cubicBezTo>
                <a:lnTo>
                  <a:pt x="701962" y="113029"/>
                </a:lnTo>
                <a:cubicBezTo>
                  <a:pt x="685452" y="78739"/>
                  <a:pt x="652432" y="59689"/>
                  <a:pt x="614333" y="59689"/>
                </a:cubicBezTo>
                <a:lnTo>
                  <a:pt x="614333" y="59689"/>
                </a:lnTo>
                <a:cubicBezTo>
                  <a:pt x="577503" y="59689"/>
                  <a:pt x="544484" y="80008"/>
                  <a:pt x="527974" y="113029"/>
                </a:cubicBezTo>
                <a:lnTo>
                  <a:pt x="527974" y="113029"/>
                </a:lnTo>
                <a:close/>
                <a:moveTo>
                  <a:pt x="644813" y="822951"/>
                </a:moveTo>
                <a:lnTo>
                  <a:pt x="644813" y="322577"/>
                </a:lnTo>
                <a:cubicBezTo>
                  <a:pt x="644813" y="306067"/>
                  <a:pt x="632113" y="293367"/>
                  <a:pt x="615603" y="293367"/>
                </a:cubicBezTo>
                <a:cubicBezTo>
                  <a:pt x="599093" y="293367"/>
                  <a:pt x="586393" y="306067"/>
                  <a:pt x="586393" y="322577"/>
                </a:cubicBezTo>
                <a:lnTo>
                  <a:pt x="586393" y="822951"/>
                </a:lnTo>
                <a:cubicBezTo>
                  <a:pt x="586393" y="839461"/>
                  <a:pt x="599093" y="852161"/>
                  <a:pt x="615603" y="852161"/>
                </a:cubicBezTo>
                <a:cubicBezTo>
                  <a:pt x="632113" y="852161"/>
                  <a:pt x="644813" y="839461"/>
                  <a:pt x="644813" y="822951"/>
                </a:cubicBezTo>
                <a:close/>
                <a:moveTo>
                  <a:pt x="644813" y="1023609"/>
                </a:moveTo>
                <a:lnTo>
                  <a:pt x="644813" y="935980"/>
                </a:lnTo>
                <a:cubicBezTo>
                  <a:pt x="644813" y="919471"/>
                  <a:pt x="632113" y="906771"/>
                  <a:pt x="615603" y="906771"/>
                </a:cubicBezTo>
                <a:cubicBezTo>
                  <a:pt x="599093" y="906771"/>
                  <a:pt x="586393" y="919471"/>
                  <a:pt x="586393" y="935980"/>
                </a:cubicBezTo>
                <a:lnTo>
                  <a:pt x="586393" y="1023609"/>
                </a:lnTo>
                <a:cubicBezTo>
                  <a:pt x="586393" y="1040120"/>
                  <a:pt x="599093" y="1052819"/>
                  <a:pt x="615603" y="1052819"/>
                </a:cubicBezTo>
                <a:cubicBezTo>
                  <a:pt x="632113" y="1052819"/>
                  <a:pt x="644813" y="1040120"/>
                  <a:pt x="644813" y="1023609"/>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0"/>
          <p:cNvSpPr/>
          <p:nvPr/>
        </p:nvSpPr>
        <p:spPr>
          <a:xfrm>
            <a:off x="1401475" y="3038225"/>
            <a:ext cx="2407200" cy="1853100"/>
          </a:xfrm>
          <a:prstGeom prst="rect">
            <a:avLst/>
          </a:prstGeom>
          <a:solidFill>
            <a:srgbClr val="17525A">
              <a:alpha val="51959"/>
            </a:srgbClr>
          </a:solidFill>
          <a:ln w="9525" cap="flat" cmpd="sng">
            <a:solidFill>
              <a:schemeClr val="dk2"/>
            </a:solidFill>
            <a:prstDash val="solid"/>
            <a:round/>
            <a:headEnd type="none" w="sm" len="sm"/>
            <a:tailEnd type="none" w="sm" len="sm"/>
          </a:ln>
        </p:spPr>
        <p:txBody>
          <a:bodyPr spcFirstLastPara="1" wrap="square" lIns="114300" tIns="91425" rIns="91425" bIns="91425" anchor="ctr" anchorCtr="0">
            <a:noAutofit/>
          </a:bodyPr>
          <a:lstStyle/>
          <a:p>
            <a:pPr marL="114300" lvl="0" indent="-13970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Commute and access </a:t>
            </a:r>
            <a:endParaRPr sz="1300">
              <a:solidFill>
                <a:schemeClr val="dk1"/>
              </a:solidFill>
              <a:latin typeface="Questrial"/>
              <a:ea typeface="Questrial"/>
              <a:cs typeface="Questrial"/>
              <a:sym typeface="Questrial"/>
            </a:endParaRPr>
          </a:p>
          <a:p>
            <a:pPr marL="114300" lvl="0" indent="-13970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Administrative work / “Coffee &amp; Copies”</a:t>
            </a:r>
            <a:endParaRPr sz="1300">
              <a:solidFill>
                <a:schemeClr val="dk1"/>
              </a:solidFill>
              <a:latin typeface="Questrial"/>
              <a:ea typeface="Questrial"/>
              <a:cs typeface="Questrial"/>
              <a:sym typeface="Questrial"/>
            </a:endParaRPr>
          </a:p>
          <a:p>
            <a:pPr marL="114300" lvl="0" indent="-13970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Increased health and safety considerations</a:t>
            </a:r>
            <a:endParaRPr>
              <a:solidFill>
                <a:schemeClr val="dk1"/>
              </a:solidFill>
              <a:latin typeface="Questrial"/>
              <a:ea typeface="Questrial"/>
              <a:cs typeface="Questrial"/>
              <a:sym typeface="Questrial"/>
            </a:endParaRPr>
          </a:p>
        </p:txBody>
      </p:sp>
      <p:sp>
        <p:nvSpPr>
          <p:cNvPr id="138" name="Google Shape;138;p20"/>
          <p:cNvSpPr/>
          <p:nvPr/>
        </p:nvSpPr>
        <p:spPr>
          <a:xfrm>
            <a:off x="3893725" y="3021814"/>
            <a:ext cx="2407200" cy="1853100"/>
          </a:xfrm>
          <a:prstGeom prst="rect">
            <a:avLst/>
          </a:prstGeom>
          <a:solidFill>
            <a:srgbClr val="3AAFA9">
              <a:alpha val="491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Supervisor engagement</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Unpacking skills gain</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Lack of intern engagement</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Understanding Workplace Culture</a:t>
            </a:r>
            <a:endParaRPr>
              <a:solidFill>
                <a:schemeClr val="dk1"/>
              </a:solidFill>
              <a:latin typeface="Questrial"/>
              <a:ea typeface="Questrial"/>
              <a:cs typeface="Questrial"/>
              <a:sym typeface="Questrial"/>
            </a:endParaRPr>
          </a:p>
        </p:txBody>
      </p:sp>
      <p:sp>
        <p:nvSpPr>
          <p:cNvPr id="139" name="Google Shape;139;p20"/>
          <p:cNvSpPr/>
          <p:nvPr/>
        </p:nvSpPr>
        <p:spPr>
          <a:xfrm>
            <a:off x="6385978" y="3021800"/>
            <a:ext cx="2407200" cy="1853100"/>
          </a:xfrm>
          <a:prstGeom prst="rect">
            <a:avLst/>
          </a:prstGeom>
          <a:solidFill>
            <a:srgbClr val="ACA0BB">
              <a:alpha val="525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Increased initiative needed</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Networking is structured &amp; limited</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Technical issues can halt work</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Risk of Isolation</a:t>
            </a:r>
            <a:endParaRPr sz="1300">
              <a:solidFill>
                <a:schemeClr val="dk1"/>
              </a:solidFill>
              <a:latin typeface="Questrial"/>
              <a:ea typeface="Questrial"/>
              <a:cs typeface="Questrial"/>
              <a:sym typeface="Questrial"/>
            </a:endParaRPr>
          </a:p>
          <a:p>
            <a:pPr marL="171450" lvl="0" indent="-196850" algn="l" rtl="0">
              <a:spcBef>
                <a:spcPts val="0"/>
              </a:spcBef>
              <a:spcAft>
                <a:spcPts val="0"/>
              </a:spcAft>
              <a:buClr>
                <a:schemeClr val="dk1"/>
              </a:buClr>
              <a:buSzPts val="1300"/>
              <a:buFont typeface="Questrial"/>
              <a:buChar char="●"/>
            </a:pPr>
            <a:r>
              <a:rPr lang="en" sz="1300">
                <a:solidFill>
                  <a:schemeClr val="dk1"/>
                </a:solidFill>
                <a:latin typeface="Questrial"/>
                <a:ea typeface="Questrial"/>
                <a:cs typeface="Questrial"/>
                <a:sym typeface="Questrial"/>
              </a:rPr>
              <a:t>Mental health and wellbeing</a:t>
            </a:r>
            <a:endParaRPr>
              <a:solidFill>
                <a:schemeClr val="dk1"/>
              </a:solidFill>
              <a:latin typeface="Questrial"/>
              <a:ea typeface="Questrial"/>
              <a:cs typeface="Questrial"/>
              <a:sym typeface="Quest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1"/>
          <p:cNvPicPr preferRelativeResize="0"/>
          <p:nvPr/>
        </p:nvPicPr>
        <p:blipFill rotWithShape="1">
          <a:blip r:embed="rId3">
            <a:alphaModFix/>
          </a:blip>
          <a:srcRect t="7820" b="7812"/>
          <a:stretch/>
        </p:blipFill>
        <p:spPr>
          <a:xfrm>
            <a:off x="4" y="0"/>
            <a:ext cx="9143990" cy="5143499"/>
          </a:xfrm>
          <a:prstGeom prst="rect">
            <a:avLst/>
          </a:prstGeom>
          <a:noFill/>
          <a:ln>
            <a:noFill/>
          </a:ln>
        </p:spPr>
      </p:pic>
      <p:sp>
        <p:nvSpPr>
          <p:cNvPr id="145" name="Google Shape;145;p21"/>
          <p:cNvSpPr/>
          <p:nvPr/>
        </p:nvSpPr>
        <p:spPr>
          <a:xfrm rot="10800000">
            <a:off x="0" y="-14100"/>
            <a:ext cx="9144000" cy="5157600"/>
          </a:xfrm>
          <a:prstGeom prst="rtTriangle">
            <a:avLst/>
          </a:prstGeom>
          <a:solidFill>
            <a:srgbClr val="3AAFA9"/>
          </a:solidFill>
          <a:ln w="9525" cap="flat" cmpd="sng">
            <a:solidFill>
              <a:srgbClr val="3AAFA9"/>
            </a:solidFill>
            <a:prstDash val="solid"/>
            <a:round/>
            <a:headEnd type="none" w="sm" len="sm"/>
            <a:tailEnd type="none" w="sm" len="sm"/>
          </a:ln>
        </p:spPr>
        <p:txBody>
          <a:bodyPr spcFirstLastPara="1" wrap="square" lIns="91425" tIns="91425" rIns="91425" bIns="91425" anchor="ctr" anchorCtr="0">
            <a:noAutofit/>
          </a:bodyPr>
          <a:lstStyle/>
          <a:p>
            <a:pPr marL="285750" marR="0" lvl="0" indent="0" algn="ctr" rtl="0">
              <a:spcBef>
                <a:spcPts val="0"/>
              </a:spcBef>
              <a:spcAft>
                <a:spcPts val="0"/>
              </a:spcAft>
              <a:buClr>
                <a:schemeClr val="dk1"/>
              </a:buClr>
              <a:buSzPts val="1100"/>
              <a:buFont typeface="Arial"/>
              <a:buNone/>
            </a:pPr>
            <a:endParaRPr sz="3000" b="1">
              <a:solidFill>
                <a:schemeClr val="dk1"/>
              </a:solidFill>
              <a:latin typeface="Questrial"/>
              <a:ea typeface="Questrial"/>
              <a:cs typeface="Questrial"/>
              <a:sym typeface="Questrial"/>
            </a:endParaRPr>
          </a:p>
        </p:txBody>
      </p:sp>
      <p:sp>
        <p:nvSpPr>
          <p:cNvPr id="146" name="Google Shape;146;p21"/>
          <p:cNvSpPr/>
          <p:nvPr/>
        </p:nvSpPr>
        <p:spPr>
          <a:xfrm rot="291">
            <a:off x="5602192" y="4155455"/>
            <a:ext cx="3541800" cy="987900"/>
          </a:xfrm>
          <a:prstGeom prst="triangle">
            <a:avLst>
              <a:gd name="adj" fmla="val 50000"/>
            </a:avLst>
          </a:prstGeom>
          <a:solidFill>
            <a:srgbClr val="17525A"/>
          </a:solidFill>
          <a:ln w="9525" cap="flat" cmpd="sng">
            <a:solidFill>
              <a:srgbClr val="175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txBox="1"/>
          <p:nvPr/>
        </p:nvSpPr>
        <p:spPr>
          <a:xfrm>
            <a:off x="4029075" y="1050925"/>
            <a:ext cx="43974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0" b="1">
                <a:solidFill>
                  <a:srgbClr val="FFFFFF"/>
                </a:solidFill>
                <a:latin typeface="Questrial"/>
                <a:ea typeface="Questrial"/>
                <a:cs typeface="Questrial"/>
                <a:sym typeface="Questrial"/>
              </a:rPr>
              <a:t>The </a:t>
            </a:r>
            <a:endParaRPr sz="6000" b="1">
              <a:solidFill>
                <a:srgbClr val="FFFFFF"/>
              </a:solidFill>
              <a:latin typeface="Questrial"/>
              <a:ea typeface="Questrial"/>
              <a:cs typeface="Questrial"/>
              <a:sym typeface="Questrial"/>
            </a:endParaRPr>
          </a:p>
          <a:p>
            <a:pPr marL="0" lvl="0" indent="0" algn="ctr" rtl="0">
              <a:spcBef>
                <a:spcPts val="0"/>
              </a:spcBef>
              <a:spcAft>
                <a:spcPts val="0"/>
              </a:spcAft>
              <a:buNone/>
            </a:pPr>
            <a:r>
              <a:rPr lang="en" sz="6000" b="1">
                <a:solidFill>
                  <a:srgbClr val="FFFFFF"/>
                </a:solidFill>
                <a:latin typeface="Questrial"/>
                <a:ea typeface="Questrial"/>
                <a:cs typeface="Questrial"/>
                <a:sym typeface="Questrial"/>
              </a:rPr>
              <a:t>Data</a:t>
            </a:r>
            <a:endParaRPr sz="4400">
              <a:solidFill>
                <a:srgbClr val="FFFFFF"/>
              </a:solidFill>
            </a:endParaRPr>
          </a:p>
        </p:txBody>
      </p:sp>
      <p:pic>
        <p:nvPicPr>
          <p:cNvPr id="148" name="Google Shape;148;p21"/>
          <p:cNvPicPr preferRelativeResize="0"/>
          <p:nvPr/>
        </p:nvPicPr>
        <p:blipFill>
          <a:blip r:embed="rId4">
            <a:alphaModFix/>
          </a:blip>
          <a:stretch>
            <a:fillRect/>
          </a:stretch>
        </p:blipFill>
        <p:spPr>
          <a:xfrm>
            <a:off x="6864475" y="0"/>
            <a:ext cx="1838198" cy="628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2762</Words>
  <Application>Microsoft Office PowerPoint</Application>
  <PresentationFormat>On-screen Show (16:9)</PresentationFormat>
  <Paragraphs>524</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Cairo</vt:lpstr>
      <vt:lpstr>Calibri</vt:lpstr>
      <vt:lpstr>Questrial</vt:lpstr>
      <vt:lpstr>Simple Light</vt:lpstr>
      <vt:lpstr>PowerPoint Presentation</vt:lpstr>
      <vt:lpstr>PowerPoint Presentation</vt:lpstr>
      <vt:lpstr>PowerPoint Presentation</vt:lpstr>
      <vt:lpstr>REMOTE WORK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1</cp:revision>
  <dcterms:modified xsi:type="dcterms:W3CDTF">2021-12-03T10:51:08Z</dcterms:modified>
</cp:coreProperties>
</file>